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360" r:id="rId3"/>
    <p:sldId id="483" r:id="rId4"/>
    <p:sldId id="476" r:id="rId5"/>
    <p:sldId id="310" r:id="rId6"/>
    <p:sldId id="550" r:id="rId7"/>
    <p:sldId id="477" r:id="rId8"/>
    <p:sldId id="479" r:id="rId9"/>
    <p:sldId id="480" r:id="rId10"/>
    <p:sldId id="471" r:id="rId11"/>
    <p:sldId id="466" r:id="rId12"/>
    <p:sldId id="474" r:id="rId13"/>
    <p:sldId id="473" r:id="rId14"/>
    <p:sldId id="472" r:id="rId15"/>
    <p:sldId id="470" r:id="rId16"/>
    <p:sldId id="469" r:id="rId17"/>
    <p:sldId id="468" r:id="rId18"/>
    <p:sldId id="467" r:id="rId19"/>
    <p:sldId id="475" r:id="rId20"/>
    <p:sldId id="529" r:id="rId21"/>
    <p:sldId id="530" r:id="rId22"/>
    <p:sldId id="531" r:id="rId23"/>
    <p:sldId id="532" r:id="rId24"/>
    <p:sldId id="533" r:id="rId25"/>
    <p:sldId id="548" r:id="rId26"/>
    <p:sldId id="540" r:id="rId27"/>
    <p:sldId id="541" r:id="rId28"/>
    <p:sldId id="546" r:id="rId29"/>
    <p:sldId id="547" r:id="rId30"/>
    <p:sldId id="555" r:id="rId31"/>
    <p:sldId id="528"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38033" autoAdjust="0"/>
  </p:normalViewPr>
  <p:slideViewPr>
    <p:cSldViewPr snapToGrid="0">
      <p:cViewPr varScale="1">
        <p:scale>
          <a:sx n="27" d="100"/>
          <a:sy n="27" d="100"/>
        </p:scale>
        <p:origin x="1692" y="5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5" d="100"/>
          <a:sy n="55" d="100"/>
        </p:scale>
        <p:origin x="206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7940DE7-40D7-2F48-987F-473A266EB2D1}" type="datetimeFigureOut">
              <a:rPr lang="en-US" smtClean="0"/>
              <a:t>7/1/2020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AC37792-3584-8F44-A228-D4CCCED21F2F}" type="slidenum">
              <a:rPr lang="en-US" smtClean="0"/>
              <a:t>‹#›</a:t>
            </a:fld>
            <a:endParaRPr lang="en-US"/>
          </a:p>
        </p:txBody>
      </p:sp>
    </p:spTree>
    <p:extLst>
      <p:ext uri="{BB962C8B-B14F-4D97-AF65-F5344CB8AC3E}">
        <p14:creationId xmlns:p14="http://schemas.microsoft.com/office/powerpoint/2010/main" val="478642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5</a:t>
            </a:fld>
            <a:endParaRPr lang="en-US"/>
          </a:p>
        </p:txBody>
      </p:sp>
    </p:spTree>
    <p:extLst>
      <p:ext uri="{BB962C8B-B14F-4D97-AF65-F5344CB8AC3E}">
        <p14:creationId xmlns:p14="http://schemas.microsoft.com/office/powerpoint/2010/main" val="1680805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solidFill>
                  <a:srgbClr val="70757A"/>
                </a:solidFill>
                <a:effectLst/>
              </a:rPr>
              <a:t>Little Is Much When God Is In It  </a:t>
            </a:r>
            <a:r>
              <a:rPr lang="en-US" b="0">
                <a:solidFill>
                  <a:srgbClr val="70757A"/>
                </a:solidFill>
                <a:effectLst/>
              </a:rPr>
              <a:t>Songwriters: Kreiger Conrad / Kreiger Donna / Suffield F W Mrs</a:t>
            </a:r>
          </a:p>
          <a:p>
            <a:r>
              <a:rPr lang="en-US" b="0">
                <a:solidFill>
                  <a:srgbClr val="70757A"/>
                </a:solidFill>
                <a:effectLst/>
              </a:rPr>
              <a:t> © Word Music Llc, Word Music, Llc</a:t>
            </a:r>
          </a:p>
          <a:p>
            <a:endParaRPr lang="en-US" b="0" i="0">
              <a:solidFill>
                <a:srgbClr val="70757A"/>
              </a:solidFill>
              <a:effectLst/>
              <a:latin typeface="Roboto-Regular"/>
            </a:endParaRPr>
          </a:p>
          <a:p>
            <a:r>
              <a:rPr lang="en-US" b="0" i="0">
                <a:solidFill>
                  <a:srgbClr val="3C4043"/>
                </a:solidFill>
                <a:effectLst/>
                <a:latin typeface="Roboto-Regular"/>
              </a:rPr>
              <a:t>In the harvest field now ripened There's a work for all to do;</a:t>
            </a:r>
            <a:br>
              <a:rPr lang="en-US" b="0" i="0">
                <a:solidFill>
                  <a:srgbClr val="3C4043"/>
                </a:solidFill>
                <a:effectLst/>
                <a:latin typeface="Roboto-Regular"/>
              </a:rPr>
            </a:br>
            <a:r>
              <a:rPr lang="en-US" b="0" i="0">
                <a:solidFill>
                  <a:srgbClr val="3C4043"/>
                </a:solidFill>
                <a:effectLst/>
                <a:latin typeface="Roboto-Regular"/>
              </a:rPr>
              <a:t>Hark! the Master's voice is calling, To the harvest calling you.</a:t>
            </a:r>
          </a:p>
          <a:p>
            <a:endParaRPr lang="en-US" b="0" i="0">
              <a:solidFill>
                <a:srgbClr val="3C4043"/>
              </a:solidFill>
              <a:effectLst/>
              <a:latin typeface="Roboto-Regular"/>
            </a:endParaRPr>
          </a:p>
          <a:p>
            <a:r>
              <a:rPr lang="en-US" b="0" i="0">
                <a:solidFill>
                  <a:srgbClr val="3C4043"/>
                </a:solidFill>
                <a:effectLst/>
                <a:latin typeface="Roboto-Regular"/>
              </a:rPr>
              <a:t>Does the place you're called to labor Seem so small and little known?</a:t>
            </a:r>
            <a:br>
              <a:rPr lang="en-US" b="0" i="0">
                <a:solidFill>
                  <a:srgbClr val="3C4043"/>
                </a:solidFill>
                <a:effectLst/>
                <a:latin typeface="Roboto-Regular"/>
              </a:rPr>
            </a:br>
            <a:r>
              <a:rPr lang="en-US" b="0" i="0">
                <a:solidFill>
                  <a:srgbClr val="3C4043"/>
                </a:solidFill>
                <a:effectLst/>
                <a:latin typeface="Roboto-Regular"/>
              </a:rPr>
              <a:t>It is great if God is in it, And He'll not forget His own.</a:t>
            </a:r>
          </a:p>
          <a:p>
            <a:endParaRPr lang="en-US" b="0" i="0">
              <a:solidFill>
                <a:srgbClr val="3C4043"/>
              </a:solidFill>
              <a:effectLst/>
              <a:latin typeface="Roboto-Regular"/>
            </a:endParaRPr>
          </a:p>
          <a:p>
            <a:r>
              <a:rPr lang="en-US" b="0" i="0">
                <a:solidFill>
                  <a:srgbClr val="3C4043"/>
                </a:solidFill>
                <a:effectLst/>
                <a:latin typeface="Roboto-Regular"/>
              </a:rPr>
              <a:t>Little is much when God is in it! Labor not for wealth or fame;</a:t>
            </a:r>
            <a:br>
              <a:rPr lang="en-US" b="0" i="0">
                <a:solidFill>
                  <a:srgbClr val="3C4043"/>
                </a:solidFill>
                <a:effectLst/>
                <a:latin typeface="Roboto-Regular"/>
              </a:rPr>
            </a:br>
            <a:r>
              <a:rPr lang="en-US" b="0" i="0">
                <a:solidFill>
                  <a:srgbClr val="3C4043"/>
                </a:solidFill>
                <a:effectLst/>
                <a:latin typeface="Roboto-Regular"/>
              </a:rPr>
              <a:t>There's a crown, and you can win it, If you go in Jesus' name.</a:t>
            </a:r>
          </a:p>
          <a:p>
            <a:endParaRPr lang="en-US" b="0" i="0">
              <a:solidFill>
                <a:srgbClr val="3C4043"/>
              </a:solidFill>
              <a:effectLst/>
              <a:latin typeface="Roboto-Regular"/>
            </a:endParaRPr>
          </a:p>
          <a:p>
            <a:r>
              <a:rPr lang="en-US" b="0" i="0">
                <a:solidFill>
                  <a:srgbClr val="3C4043"/>
                </a:solidFill>
                <a:effectLst/>
                <a:latin typeface="Roboto-Regular"/>
              </a:rPr>
              <a:t>When the conflict here is ended And our race on earth is run,</a:t>
            </a:r>
            <a:br>
              <a:rPr lang="en-US" b="0" i="0">
                <a:solidFill>
                  <a:srgbClr val="3C4043"/>
                </a:solidFill>
                <a:effectLst/>
                <a:latin typeface="Roboto-Regular"/>
              </a:rPr>
            </a:br>
            <a:r>
              <a:rPr lang="en-US" b="0" i="0">
                <a:solidFill>
                  <a:srgbClr val="3C4043"/>
                </a:solidFill>
                <a:effectLst/>
                <a:latin typeface="Roboto-Regular"/>
              </a:rPr>
              <a:t>He will say, if we are faithful, "Welcome home, My child—well done!“</a:t>
            </a:r>
          </a:p>
          <a:p>
            <a:endParaRPr lang="en-US" b="0" i="0">
              <a:solidFill>
                <a:srgbClr val="3C4043"/>
              </a:solidFill>
              <a:effectLst/>
              <a:latin typeface="Roboto-Regular"/>
            </a:endParaRPr>
          </a:p>
          <a:p>
            <a:r>
              <a:rPr lang="en-US" b="0" i="0">
                <a:solidFill>
                  <a:srgbClr val="3C4043"/>
                </a:solidFill>
                <a:effectLst/>
                <a:latin typeface="Roboto-Regular"/>
              </a:rPr>
              <a:t>In the mad rush of the broad way, In the hurry and the strife,</a:t>
            </a:r>
            <a:br>
              <a:rPr lang="en-US" b="0" i="0">
                <a:solidFill>
                  <a:srgbClr val="3C4043"/>
                </a:solidFill>
                <a:effectLst/>
                <a:latin typeface="Roboto-Regular"/>
              </a:rPr>
            </a:br>
            <a:r>
              <a:rPr lang="en-US" b="0" i="0">
                <a:solidFill>
                  <a:srgbClr val="3C4043"/>
                </a:solidFill>
                <a:effectLst/>
                <a:latin typeface="Roboto-Regular"/>
              </a:rPr>
              <a:t>Tell of Jesus' love and mercy, Give to them the Word of Life.</a:t>
            </a:r>
          </a:p>
          <a:p>
            <a:endParaRPr lang="en-US" b="0" i="0">
              <a:solidFill>
                <a:srgbClr val="3C4043"/>
              </a:solidFill>
              <a:effectLst/>
              <a:latin typeface="Roboto-Regular"/>
            </a:endParaRPr>
          </a:p>
          <a:p>
            <a:r>
              <a:rPr lang="en-US" b="0" i="0">
                <a:solidFill>
                  <a:srgbClr val="3C4043"/>
                </a:solidFill>
                <a:effectLst/>
                <a:latin typeface="Roboto-Regular"/>
              </a:rPr>
              <a:t>Are you laid aside from service, Body worn from toil and care?</a:t>
            </a:r>
            <a:br>
              <a:rPr lang="en-US" b="0" i="0">
                <a:solidFill>
                  <a:srgbClr val="3C4043"/>
                </a:solidFill>
                <a:effectLst/>
                <a:latin typeface="Roboto-Regular"/>
              </a:rPr>
            </a:br>
            <a:r>
              <a:rPr lang="en-US" b="0" i="0">
                <a:solidFill>
                  <a:srgbClr val="3C4043"/>
                </a:solidFill>
                <a:effectLst/>
                <a:latin typeface="Roboto-Regular"/>
              </a:rPr>
              <a:t>You can still be in the battle, In the sacred place of prayer.</a:t>
            </a:r>
            <a:endParaRPr lang="en-US" b="0">
              <a:solidFill>
                <a:srgbClr val="70757A"/>
              </a:solidFill>
              <a:effectLst/>
            </a:endParaRPr>
          </a:p>
          <a:p>
            <a:endParaRPr lang="en-US"/>
          </a:p>
        </p:txBody>
      </p:sp>
      <p:sp>
        <p:nvSpPr>
          <p:cNvPr id="4" name="Slide Number Placeholder 3"/>
          <p:cNvSpPr>
            <a:spLocks noGrp="1"/>
          </p:cNvSpPr>
          <p:nvPr>
            <p:ph type="sldNum" sz="quarter" idx="5"/>
          </p:nvPr>
        </p:nvSpPr>
        <p:spPr/>
        <p:txBody>
          <a:bodyPr/>
          <a:lstStyle/>
          <a:p>
            <a:fld id="{AAC37792-3584-8F44-A228-D4CCCED21F2F}" type="slidenum">
              <a:rPr lang="en-US" smtClean="0"/>
              <a:t>17</a:t>
            </a:fld>
            <a:endParaRPr lang="en-US"/>
          </a:p>
        </p:txBody>
      </p:sp>
    </p:spTree>
    <p:extLst>
      <p:ext uri="{BB962C8B-B14F-4D97-AF65-F5344CB8AC3E}">
        <p14:creationId xmlns:p14="http://schemas.microsoft.com/office/powerpoint/2010/main" val="3751787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18</a:t>
            </a:fld>
            <a:endParaRPr lang="en-US"/>
          </a:p>
        </p:txBody>
      </p:sp>
    </p:spTree>
    <p:extLst>
      <p:ext uri="{BB962C8B-B14F-4D97-AF65-F5344CB8AC3E}">
        <p14:creationId xmlns:p14="http://schemas.microsoft.com/office/powerpoint/2010/main" val="3488300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19</a:t>
            </a:fld>
            <a:endParaRPr lang="en-US"/>
          </a:p>
        </p:txBody>
      </p:sp>
    </p:spTree>
    <p:extLst>
      <p:ext uri="{BB962C8B-B14F-4D97-AF65-F5344CB8AC3E}">
        <p14:creationId xmlns:p14="http://schemas.microsoft.com/office/powerpoint/2010/main" val="3488300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AAC37792-3584-8F44-A228-D4CCCED21F2F}" type="slidenum">
              <a:rPr lang="en-US">
                <a:solidFill>
                  <a:prstClr val="black"/>
                </a:solidFill>
                <a:latin typeface="Calibri" panose="020F0502020204030204"/>
              </a:rPr>
              <a:pPr defTabSz="931774">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660119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AAC37792-3584-8F44-A228-D4CCCED21F2F}" type="slidenum">
              <a:rPr lang="en-US">
                <a:solidFill>
                  <a:prstClr val="black"/>
                </a:solidFill>
                <a:latin typeface="Calibri" panose="020F0502020204030204"/>
              </a:rPr>
              <a:pPr defTabSz="931774">
                <a:defRPr/>
              </a:pPr>
              <a:t>25</a:t>
            </a:fld>
            <a:endParaRPr lang="en-US">
              <a:solidFill>
                <a:prstClr val="black"/>
              </a:solidFill>
              <a:latin typeface="Calibri" panose="020F0502020204030204"/>
            </a:endParaRPr>
          </a:p>
        </p:txBody>
      </p:sp>
    </p:spTree>
    <p:extLst>
      <p:ext uri="{BB962C8B-B14F-4D97-AF65-F5344CB8AC3E}">
        <p14:creationId xmlns:p14="http://schemas.microsoft.com/office/powerpoint/2010/main" val="3143376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AAC37792-3584-8F44-A228-D4CCCED21F2F}" type="slidenum">
              <a:rPr lang="en-US">
                <a:solidFill>
                  <a:prstClr val="black"/>
                </a:solidFill>
                <a:latin typeface="Calibri" panose="020F0502020204030204"/>
              </a:rPr>
              <a:pPr defTabSz="931774">
                <a:defRPr/>
              </a:pPr>
              <a:t>26</a:t>
            </a:fld>
            <a:endParaRPr lang="en-US">
              <a:solidFill>
                <a:prstClr val="black"/>
              </a:solidFill>
              <a:latin typeface="Calibri" panose="020F0502020204030204"/>
            </a:endParaRPr>
          </a:p>
        </p:txBody>
      </p:sp>
    </p:spTree>
    <p:extLst>
      <p:ext uri="{BB962C8B-B14F-4D97-AF65-F5344CB8AC3E}">
        <p14:creationId xmlns:p14="http://schemas.microsoft.com/office/powerpoint/2010/main" val="794704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4:1 </a:t>
            </a:r>
          </a:p>
          <a:p>
            <a:pPr marL="174708" indent="-174708">
              <a:buFont typeface="Arial" panose="020B0604020202020204" pitchFamily="34" charset="0"/>
              <a:buChar char="•"/>
            </a:pPr>
            <a:r>
              <a:rPr lang="en-US" b="1" dirty="0"/>
              <a:t>formula introduces new vision </a:t>
            </a:r>
            <a:r>
              <a:rPr lang="en-US" dirty="0"/>
              <a:t>(see 7:1, 9; 15:5; 18:1; 19:1)</a:t>
            </a:r>
          </a:p>
          <a:p>
            <a:pPr marL="174708" indent="-174708">
              <a:buFont typeface="Arial" panose="020B0604020202020204" pitchFamily="34" charset="0"/>
              <a:buChar char="•"/>
            </a:pPr>
            <a:r>
              <a:rPr lang="en-US" dirty="0"/>
              <a:t>John fond of “doors”</a:t>
            </a:r>
          </a:p>
          <a:p>
            <a:pPr marL="174708" indent="-174708">
              <a:buFont typeface="Arial" panose="020B0604020202020204" pitchFamily="34" charset="0"/>
              <a:buChar char="•"/>
            </a:pPr>
            <a:r>
              <a:rPr lang="en-US" dirty="0"/>
              <a:t>Heaven is singular in John all but one time. (Can mean place God resides, sky, spiritual battleground, </a:t>
            </a:r>
            <a:r>
              <a:rPr lang="en-US" dirty="0" err="1"/>
              <a:t>etc</a:t>
            </a:r>
            <a:r>
              <a:rPr lang="en-US" dirty="0"/>
              <a:t>)</a:t>
            </a:r>
          </a:p>
          <a:p>
            <a:pPr marL="174708" indent="-174708">
              <a:buFont typeface="Arial" panose="020B0604020202020204" pitchFamily="34" charset="0"/>
              <a:buChar char="•"/>
            </a:pPr>
            <a:r>
              <a:rPr lang="en-US" b="1" i="1" dirty="0"/>
              <a:t>First voice </a:t>
            </a:r>
            <a:r>
              <a:rPr lang="en-US" dirty="0"/>
              <a:t>= Jesus (Rev 1:10ff) Alpha and Omega</a:t>
            </a:r>
          </a:p>
          <a:p>
            <a:pPr marL="174708" indent="-174708">
              <a:buFont typeface="Arial" panose="020B0604020202020204" pitchFamily="34" charset="0"/>
              <a:buChar char="•"/>
            </a:pPr>
            <a:r>
              <a:rPr lang="en-US" b="1" dirty="0"/>
              <a:t>“Come up here” </a:t>
            </a:r>
            <a:r>
              <a:rPr lang="en-US" dirty="0"/>
              <a:t>= not pre-tribulation rapture (singular verb); rather a glimpse of what was happening in heaven and what </a:t>
            </a:r>
            <a:r>
              <a:rPr lang="en-US" b="1" dirty="0"/>
              <a:t>MUST</a:t>
            </a:r>
            <a:r>
              <a:rPr lang="en-US" dirty="0"/>
              <a:t> happen in the future! </a:t>
            </a:r>
          </a:p>
          <a:p>
            <a:pPr marL="174708" indent="-174708">
              <a:buFont typeface="Arial" panose="020B0604020202020204" pitchFamily="34" charset="0"/>
              <a:buChar char="•"/>
            </a:pPr>
            <a:r>
              <a:rPr lang="en-US" dirty="0"/>
              <a:t>AND </a:t>
            </a:r>
            <a:r>
              <a:rPr lang="en-US" b="1" u="sng" dirty="0"/>
              <a:t>WILL</a:t>
            </a:r>
            <a:r>
              <a:rPr lang="en-US" dirty="0"/>
              <a:t> happen in the future! Jesus knows what He is talking about!!!</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27</a:t>
            </a:fld>
            <a:endParaRPr lang="en-US"/>
          </a:p>
        </p:txBody>
      </p:sp>
    </p:spTree>
    <p:extLst>
      <p:ext uri="{BB962C8B-B14F-4D97-AF65-F5344CB8AC3E}">
        <p14:creationId xmlns:p14="http://schemas.microsoft.com/office/powerpoint/2010/main" val="244459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Description of the ONE: </a:t>
            </a:r>
          </a:p>
          <a:p>
            <a:pPr marL="174708" indent="-174708">
              <a:buFont typeface="Arial" panose="020B0604020202020204" pitchFamily="34" charset="0"/>
              <a:buChar char="•"/>
            </a:pPr>
            <a:r>
              <a:rPr lang="en-US" dirty="0"/>
              <a:t>brilliance, radiance</a:t>
            </a:r>
          </a:p>
          <a:p>
            <a:pPr marL="174708" indent="-174708">
              <a:buFont typeface="Arial" panose="020B0604020202020204" pitchFamily="34" charset="0"/>
              <a:buChar char="•"/>
            </a:pPr>
            <a:r>
              <a:rPr lang="en-US" b="1" i="1" dirty="0"/>
              <a:t>Jasper and </a:t>
            </a:r>
            <a:r>
              <a:rPr lang="en-US" b="1" i="1" dirty="0" err="1"/>
              <a:t>sardius</a:t>
            </a:r>
            <a:r>
              <a:rPr lang="en-US" b="1" i="1" dirty="0"/>
              <a:t> </a:t>
            </a:r>
            <a:r>
              <a:rPr lang="en-US" dirty="0"/>
              <a:t>= to High Priest’s breastplate? See </a:t>
            </a:r>
            <a:r>
              <a:rPr lang="en-US" b="1" u="sng" dirty="0"/>
              <a:t>Exodus 39:8-14 NKJV</a:t>
            </a:r>
          </a:p>
          <a:p>
            <a:pPr marL="631908" lvl="1" indent="-174708">
              <a:buFont typeface="Arial" panose="020B0604020202020204" pitchFamily="34" charset="0"/>
              <a:buChar char="•"/>
            </a:pPr>
            <a:r>
              <a:rPr lang="en-US" i="1" dirty="0"/>
              <a:t>8 And he made the breastplate, artistically woven like the workmanship of the ephod, of gold, blue, purple, and scarlet thread, and of fine woven linen. 9 They made the breastplate square by doubling it; a span was its length and a span its width when doubled. 10 And they set in it four rows of stones: a row with a </a:t>
            </a:r>
            <a:r>
              <a:rPr lang="en-US" b="1" i="1" u="sng" dirty="0" err="1"/>
              <a:t>sardius</a:t>
            </a:r>
            <a:r>
              <a:rPr lang="en-US" i="1" dirty="0"/>
              <a:t>, </a:t>
            </a:r>
            <a:r>
              <a:rPr lang="en-US" b="1" i="0" dirty="0"/>
              <a:t>(other translations: carnelian, ruby)</a:t>
            </a:r>
            <a:r>
              <a:rPr lang="en-US" i="1" dirty="0"/>
              <a:t> a topaz, and an emerald was the first row; 11 the second row, a turquoise, a sapphire, and a diamond; 12 the third row, a jacinth, an agate, and an amethyst; 13 the fourth row, a beryl, an onyx, and a </a:t>
            </a:r>
            <a:r>
              <a:rPr lang="en-US" b="1" i="1" u="sng" dirty="0"/>
              <a:t>jasper</a:t>
            </a:r>
            <a:r>
              <a:rPr lang="en-US" b="1" i="0" u="none" dirty="0"/>
              <a:t> (other translations: emerald [NIV], white moonstone [NLT], diamond, crystal)</a:t>
            </a:r>
            <a:r>
              <a:rPr lang="en-US" i="1" dirty="0"/>
              <a:t>. They were enclosed in settings of gold in their mountings. 14 There were </a:t>
            </a:r>
            <a:r>
              <a:rPr lang="en-US" b="1" i="1" dirty="0"/>
              <a:t>twelve stones according to the names of the sons of Israel</a:t>
            </a:r>
            <a:r>
              <a:rPr lang="en-US" i="1" dirty="0"/>
              <a:t>: according to their names, </a:t>
            </a:r>
            <a:r>
              <a:rPr lang="en-US" b="1" i="1" dirty="0"/>
              <a:t>engraved like a signet</a:t>
            </a:r>
            <a:r>
              <a:rPr lang="en-US" i="1" dirty="0"/>
              <a:t>, each one with its own name according to the twelve tribes. </a:t>
            </a:r>
          </a:p>
          <a:p>
            <a:pPr marL="631908" lvl="1" indent="-174708">
              <a:buFont typeface="Arial" panose="020B0604020202020204" pitchFamily="34" charset="0"/>
              <a:buChar char="•"/>
            </a:pPr>
            <a:r>
              <a:rPr lang="en-US" b="1" i="0" dirty="0"/>
              <a:t>(These two are the first and last stones... Probably engraved with Reuben and Benjamin, the first and last of the sons of Israel, representative of all twelve).</a:t>
            </a:r>
          </a:p>
          <a:p>
            <a:pPr marL="174708" lvl="0" indent="-174708">
              <a:buFont typeface="Arial" panose="020B0604020202020204" pitchFamily="34" charset="0"/>
              <a:buChar char="•"/>
            </a:pPr>
            <a:r>
              <a:rPr lang="en-US" b="1" i="0" dirty="0"/>
              <a:t>Rainbow: </a:t>
            </a:r>
            <a:r>
              <a:rPr lang="en-US" b="0" i="0" dirty="0"/>
              <a:t>sign of eternal covenant</a:t>
            </a:r>
          </a:p>
          <a:p>
            <a:pPr marL="174708" lvl="0" indent="-174708">
              <a:buFont typeface="Arial" panose="020B0604020202020204" pitchFamily="34" charset="0"/>
              <a:buChar char="•"/>
            </a:pPr>
            <a:r>
              <a:rPr lang="en-US" b="0" i="0" dirty="0"/>
              <a:t>Similar description of God’s Throne in </a:t>
            </a:r>
            <a:r>
              <a:rPr lang="en-US" b="1" i="0" u="sng" dirty="0"/>
              <a:t>Ezekiel 1:26-28 NLT</a:t>
            </a:r>
          </a:p>
          <a:p>
            <a:pPr marL="631908" lvl="1" indent="-174708">
              <a:buFont typeface="Arial" panose="020B0604020202020204" pitchFamily="34" charset="0"/>
              <a:buChar char="•"/>
            </a:pPr>
            <a:r>
              <a:rPr lang="en-US" b="0" i="1" u="none" dirty="0"/>
              <a:t>26 Above this surface was something that looked like a </a:t>
            </a:r>
            <a:r>
              <a:rPr lang="en-US" b="1" i="1" u="none" dirty="0"/>
              <a:t>throne</a:t>
            </a:r>
            <a:r>
              <a:rPr lang="en-US" b="0" i="1" u="none" dirty="0"/>
              <a:t> made of blue lapis lazuli. And on this throne high above was a figure whose appearance resembled a man. 27 From what appeared to be his waist up, he looked like </a:t>
            </a:r>
            <a:r>
              <a:rPr lang="en-US" b="1" i="1" u="none" dirty="0"/>
              <a:t>gleaming amber</a:t>
            </a:r>
            <a:r>
              <a:rPr lang="en-US" b="0" i="1" u="none" dirty="0"/>
              <a:t>, flickering like a fire. And from his waist down, he looked like </a:t>
            </a:r>
            <a:r>
              <a:rPr lang="en-US" b="1" i="1" u="none" dirty="0"/>
              <a:t>a burning flame</a:t>
            </a:r>
            <a:r>
              <a:rPr lang="en-US" b="0" i="1" u="none" dirty="0"/>
              <a:t>, shining with splendor. 28 All around him was a </a:t>
            </a:r>
            <a:r>
              <a:rPr lang="en-US" b="1" i="1" u="none" dirty="0"/>
              <a:t>glowing halo, like a rainbow</a:t>
            </a:r>
            <a:r>
              <a:rPr lang="en-US" b="0" i="1" u="none" dirty="0"/>
              <a:t> shining in the clouds on a rainy day. This is what the glory of the Lord looked like to me. When I saw it, I fell face down on the ground, and I heard someone’s voice speaking to me.</a:t>
            </a:r>
          </a:p>
        </p:txBody>
      </p:sp>
      <p:sp>
        <p:nvSpPr>
          <p:cNvPr id="4" name="Slide Number Placeholder 3"/>
          <p:cNvSpPr>
            <a:spLocks noGrp="1"/>
          </p:cNvSpPr>
          <p:nvPr>
            <p:ph type="sldNum" sz="quarter" idx="5"/>
          </p:nvPr>
        </p:nvSpPr>
        <p:spPr/>
        <p:txBody>
          <a:bodyPr/>
          <a:lstStyle/>
          <a:p>
            <a:fld id="{AAC37792-3584-8F44-A228-D4CCCED21F2F}" type="slidenum">
              <a:rPr lang="en-US" smtClean="0"/>
              <a:t>28</a:t>
            </a:fld>
            <a:endParaRPr lang="en-US"/>
          </a:p>
        </p:txBody>
      </p:sp>
    </p:spTree>
    <p:extLst>
      <p:ext uri="{BB962C8B-B14F-4D97-AF65-F5344CB8AC3E}">
        <p14:creationId xmlns:p14="http://schemas.microsoft.com/office/powerpoint/2010/main" val="2357326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vs. 4 Leon Morris, </a:t>
            </a:r>
            <a:r>
              <a:rPr lang="en-US" i="1" dirty="0"/>
              <a:t>Tyndale</a:t>
            </a:r>
            <a:endParaRPr lang="en-US" dirty="0"/>
          </a:p>
          <a:p>
            <a:r>
              <a:rPr lang="en-US" dirty="0"/>
              <a:t>Some argue that the number twenty-four is to be seen as the sum of the twelve patriarchs of the Old Testament and the twelve apostles of the New, who are thus seen to form a unity. The song of Moses and of the Lamb are indeed one (15:3). And, while the </a:t>
            </a:r>
            <a:r>
              <a:rPr lang="en-US" b="1" dirty="0"/>
              <a:t>names of the twelve tribes are on the </a:t>
            </a:r>
            <a:r>
              <a:rPr lang="en-US" b="1" u="sng" dirty="0"/>
              <a:t>gates</a:t>
            </a:r>
            <a:r>
              <a:rPr lang="en-US" b="1" dirty="0"/>
              <a:t> of the New Jerusalem, those of the apostles are on its </a:t>
            </a:r>
            <a:r>
              <a:rPr lang="en-US" b="1" u="sng" dirty="0"/>
              <a:t>foundations</a:t>
            </a:r>
            <a:r>
              <a:rPr lang="en-US" b="1" dirty="0"/>
              <a:t> (21:12, 14). </a:t>
            </a:r>
            <a:r>
              <a:rPr lang="en-US" dirty="0"/>
              <a:t>It is objected that their song (5:9–10) differentiates them from the redeemed (so Mounce), and that in any case the redeemed do not sit on thrones until the final consummation.</a:t>
            </a:r>
          </a:p>
          <a:p>
            <a:endParaRPr lang="en-US" dirty="0"/>
          </a:p>
          <a:p>
            <a:pPr lvl="1"/>
            <a:r>
              <a:rPr lang="en-US" b="1" u="sng" dirty="0"/>
              <a:t>Revelation 21:10-14</a:t>
            </a:r>
          </a:p>
          <a:p>
            <a:pPr lvl="1"/>
            <a:r>
              <a:rPr lang="en-US" b="0" i="1" u="none" dirty="0"/>
              <a:t>10 So he took me in the Spirit to a great, high mountain, and he showed me the holy city, Jerusalem, descending out of heaven from God. 11 It shone with the glory of God and sparkled like a precious stone—like jasper as clear as crystal. 12 The city wall was broad and high, with </a:t>
            </a:r>
            <a:r>
              <a:rPr lang="en-US" b="1" i="1" u="none" dirty="0"/>
              <a:t>twelve gates guarded by twelve angels</a:t>
            </a:r>
            <a:r>
              <a:rPr lang="en-US" b="0" i="1" u="none" dirty="0"/>
              <a:t>. And the names of the </a:t>
            </a:r>
            <a:r>
              <a:rPr lang="en-US" b="1" i="1" u="none" dirty="0"/>
              <a:t>twelve tribes of Israel </a:t>
            </a:r>
            <a:r>
              <a:rPr lang="en-US" b="0" i="1" u="none" dirty="0"/>
              <a:t>were written on the gates. 13 There were three gates on each side—east, north, south, and west. 14 The wall of the city had twelve foundation stones, and on them were written the names of the </a:t>
            </a:r>
            <a:r>
              <a:rPr lang="en-US" b="1" i="1" u="none" dirty="0"/>
              <a:t>twelve apostles of the Lamb</a:t>
            </a:r>
            <a:r>
              <a:rPr lang="en-US" b="0" i="1" u="none" dirty="0"/>
              <a:t>.</a:t>
            </a:r>
          </a:p>
          <a:p>
            <a:endParaRPr lang="en-US" dirty="0"/>
          </a:p>
          <a:p>
            <a:r>
              <a:rPr lang="en-US" dirty="0"/>
              <a:t>...this view the elders represent the worship of heaven of which that on earth is at best a copy. Best is probably the view of Charles; the elders are angelic beings indeed, but angelic beings who are ‘the heavenly representatives of the whole body of the faithful’. The thrones point to royal state and white is the </a:t>
            </a:r>
            <a:r>
              <a:rPr lang="en-US" dirty="0" err="1"/>
              <a:t>colour</a:t>
            </a:r>
            <a:r>
              <a:rPr lang="en-US" dirty="0"/>
              <a:t> of triumph. The crowns of gold also emphasize the high estate of these exalted beings (the Greek </a:t>
            </a:r>
            <a:r>
              <a:rPr lang="en-US" dirty="0" err="1"/>
              <a:t>stephanos</a:t>
            </a:r>
            <a:r>
              <a:rPr lang="en-US" dirty="0"/>
              <a:t> usually denotes a wreath of victory or festivity rather than a royal crown: see note on 2:10; but here we must take the crowns in conjunction with the thrones).</a:t>
            </a:r>
          </a:p>
        </p:txBody>
      </p:sp>
      <p:sp>
        <p:nvSpPr>
          <p:cNvPr id="4" name="Slide Number Placeholder 3"/>
          <p:cNvSpPr>
            <a:spLocks noGrp="1"/>
          </p:cNvSpPr>
          <p:nvPr>
            <p:ph type="sldNum" sz="quarter" idx="5"/>
          </p:nvPr>
        </p:nvSpPr>
        <p:spPr/>
        <p:txBody>
          <a:bodyPr/>
          <a:lstStyle/>
          <a:p>
            <a:fld id="{AAC37792-3584-8F44-A228-D4CCCED21F2F}" type="slidenum">
              <a:rPr lang="en-US" smtClean="0"/>
              <a:t>29</a:t>
            </a:fld>
            <a:endParaRPr lang="en-US"/>
          </a:p>
        </p:txBody>
      </p:sp>
    </p:spTree>
    <p:extLst>
      <p:ext uri="{BB962C8B-B14F-4D97-AF65-F5344CB8AC3E}">
        <p14:creationId xmlns:p14="http://schemas.microsoft.com/office/powerpoint/2010/main" val="1474107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fld id="{AAC37792-3584-8F44-A228-D4CCCED21F2F}" type="slidenum">
              <a:rPr lang="en-US">
                <a:solidFill>
                  <a:prstClr val="black"/>
                </a:solidFill>
                <a:latin typeface="Calibri" panose="020F0502020204030204"/>
              </a:rPr>
              <a:pPr defTabSz="931774"/>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3509713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10</a:t>
            </a:fld>
            <a:endParaRPr lang="en-US"/>
          </a:p>
        </p:txBody>
      </p:sp>
    </p:spTree>
    <p:extLst>
      <p:ext uri="{BB962C8B-B14F-4D97-AF65-F5344CB8AC3E}">
        <p14:creationId xmlns:p14="http://schemas.microsoft.com/office/powerpoint/2010/main" val="3698440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sng" dirty="0">
                <a:solidFill>
                  <a:srgbClr val="6D6D6D"/>
                </a:solidFill>
                <a:effectLst/>
                <a:latin typeface="Arial" panose="020B0604020202020204" pitchFamily="34" charset="0"/>
              </a:rPr>
              <a:t>Summaries of the churches:</a:t>
            </a:r>
            <a:br>
              <a:rPr lang="en-US" dirty="0"/>
            </a:br>
            <a:br>
              <a:rPr lang="en-US" dirty="0"/>
            </a:br>
            <a:r>
              <a:rPr lang="en-US" b="1" i="0" u="sng" dirty="0">
                <a:solidFill>
                  <a:srgbClr val="6D6D6D"/>
                </a:solidFill>
                <a:effectLst/>
                <a:latin typeface="Arial" panose="020B0604020202020204" pitchFamily="34" charset="0"/>
              </a:rPr>
              <a:t>Ephesus</a:t>
            </a:r>
            <a:r>
              <a:rPr lang="en-US" b="0" i="0" dirty="0">
                <a:solidFill>
                  <a:srgbClr val="6D6D6D"/>
                </a:solidFill>
                <a:effectLst/>
                <a:latin typeface="Arial" panose="020B0604020202020204" pitchFamily="34" charset="0"/>
              </a:rPr>
              <a:t>: Off. Good doctrine. Had it right, lost first love (fellowship/intimacy). Needs to remember and repent.</a:t>
            </a:r>
            <a:br>
              <a:rPr lang="en-US" dirty="0"/>
            </a:br>
            <a:br>
              <a:rPr lang="en-US" dirty="0"/>
            </a:br>
            <a:r>
              <a:rPr lang="en-US" b="1" i="0" u="sng" dirty="0">
                <a:solidFill>
                  <a:srgbClr val="6D6D6D"/>
                </a:solidFill>
                <a:effectLst/>
                <a:latin typeface="Arial" panose="020B0604020202020204" pitchFamily="34" charset="0"/>
              </a:rPr>
              <a:t>Smyrna</a:t>
            </a:r>
            <a:r>
              <a:rPr lang="en-US" b="0" i="0" dirty="0">
                <a:solidFill>
                  <a:srgbClr val="6D6D6D"/>
                </a:solidFill>
                <a:effectLst/>
                <a:latin typeface="Arial" panose="020B0604020202020204" pitchFamily="34" charset="0"/>
              </a:rPr>
              <a:t>: Right On. Good doctrine. The suffering church. Spiritually rich. Stay faithful to the end.</a:t>
            </a:r>
            <a:br>
              <a:rPr lang="en-US" dirty="0"/>
            </a:br>
            <a:br>
              <a:rPr lang="en-US" dirty="0"/>
            </a:br>
            <a:r>
              <a:rPr lang="en-US" b="1" i="0" u="sng" dirty="0">
                <a:solidFill>
                  <a:srgbClr val="6D6D6D"/>
                </a:solidFill>
                <a:effectLst/>
                <a:latin typeface="Arial" panose="020B0604020202020204" pitchFamily="34" charset="0"/>
              </a:rPr>
              <a:t>Pergamos</a:t>
            </a:r>
            <a:r>
              <a:rPr lang="en-US" b="0" i="0" dirty="0">
                <a:solidFill>
                  <a:srgbClr val="6D6D6D"/>
                </a:solidFill>
                <a:effectLst/>
                <a:latin typeface="Arial" panose="020B0604020202020204" pitchFamily="34" charset="0"/>
              </a:rPr>
              <a:t>: Off. Bad doctrine. Living in sin. Needs to repent, build on the Word of God.</a:t>
            </a:r>
            <a:br>
              <a:rPr lang="en-US" dirty="0"/>
            </a:br>
            <a:br>
              <a:rPr lang="en-US" dirty="0"/>
            </a:br>
            <a:r>
              <a:rPr lang="en-US" b="1" i="0" u="sng" dirty="0">
                <a:solidFill>
                  <a:srgbClr val="6D6D6D"/>
                </a:solidFill>
                <a:effectLst/>
                <a:latin typeface="Arial" panose="020B0604020202020204" pitchFamily="34" charset="0"/>
              </a:rPr>
              <a:t>Thyatira</a:t>
            </a:r>
            <a:r>
              <a:rPr lang="en-US" b="0" i="0" dirty="0">
                <a:solidFill>
                  <a:srgbClr val="6D6D6D"/>
                </a:solidFill>
                <a:effectLst/>
                <a:latin typeface="Arial" panose="020B0604020202020204" pitchFamily="34" charset="0"/>
              </a:rPr>
              <a:t>: Off. Bad doctrine. Living in sin. Needs to repent, build on the word of God.</a:t>
            </a:r>
            <a:br>
              <a:rPr lang="en-US" dirty="0"/>
            </a:br>
            <a:br>
              <a:rPr lang="en-US" dirty="0"/>
            </a:br>
            <a:r>
              <a:rPr lang="en-US" b="1" i="0" u="sng" dirty="0">
                <a:solidFill>
                  <a:srgbClr val="6D6D6D"/>
                </a:solidFill>
                <a:effectLst/>
                <a:latin typeface="Arial" panose="020B0604020202020204" pitchFamily="34" charset="0"/>
              </a:rPr>
              <a:t>Sardis</a:t>
            </a:r>
            <a:r>
              <a:rPr lang="en-US" b="0" i="0" dirty="0">
                <a:solidFill>
                  <a:srgbClr val="6D6D6D"/>
                </a:solidFill>
                <a:effectLst/>
                <a:latin typeface="Arial" panose="020B0604020202020204" pitchFamily="34" charset="0"/>
              </a:rPr>
              <a:t>: Off. Bad doctrine. Living in the flesh. Spiritually dead. Repent and yield to the Spirit.</a:t>
            </a:r>
            <a:br>
              <a:rPr lang="en-US" dirty="0"/>
            </a:br>
            <a:br>
              <a:rPr lang="en-US" dirty="0"/>
            </a:br>
            <a:r>
              <a:rPr lang="en-US" b="1" i="0" u="sng" dirty="0">
                <a:solidFill>
                  <a:srgbClr val="6D6D6D"/>
                </a:solidFill>
                <a:effectLst/>
                <a:latin typeface="Arial" panose="020B0604020202020204" pitchFamily="34" charset="0"/>
              </a:rPr>
              <a:t>Philadelphia</a:t>
            </a:r>
            <a:r>
              <a:rPr lang="en-US" b="0" i="0" dirty="0">
                <a:solidFill>
                  <a:srgbClr val="6D6D6D"/>
                </a:solidFill>
                <a:effectLst/>
                <a:latin typeface="Arial" panose="020B0604020202020204" pitchFamily="34" charset="0"/>
              </a:rPr>
              <a:t>: Right On. Good doctrine. Spirit filled and led. In the will of God. Keeping God’s Word. Hold fast.</a:t>
            </a:r>
            <a:br>
              <a:rPr lang="en-US" dirty="0"/>
            </a:br>
            <a:br>
              <a:rPr lang="en-US" dirty="0"/>
            </a:br>
            <a:r>
              <a:rPr lang="en-US" b="1" i="0" u="sng" dirty="0">
                <a:solidFill>
                  <a:srgbClr val="6D6D6D"/>
                </a:solidFill>
                <a:effectLst/>
                <a:latin typeface="Arial" panose="020B0604020202020204" pitchFamily="34" charset="0"/>
              </a:rPr>
              <a:t>Laodiceans</a:t>
            </a:r>
            <a:r>
              <a:rPr lang="en-US" b="0" i="0" dirty="0">
                <a:solidFill>
                  <a:srgbClr val="6D6D6D"/>
                </a:solidFill>
                <a:effectLst/>
                <a:latin typeface="Arial" panose="020B0604020202020204" pitchFamily="34" charset="0"/>
              </a:rPr>
              <a:t>: Off. Bad doctrine. False/apostate church. Spiritually dead, in the flesh. Repent and receive Jesus.</a:t>
            </a:r>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11</a:t>
            </a:fld>
            <a:endParaRPr lang="en-US"/>
          </a:p>
        </p:txBody>
      </p:sp>
    </p:spTree>
    <p:extLst>
      <p:ext uri="{BB962C8B-B14F-4D97-AF65-F5344CB8AC3E}">
        <p14:creationId xmlns:p14="http://schemas.microsoft.com/office/powerpoint/2010/main" val="4078370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a:t>Tyndale Commentary</a:t>
            </a:r>
          </a:p>
          <a:p>
            <a:r>
              <a:rPr lang="en-US"/>
              <a:t>The Greek imperative is present, with a meaning like ‘keep on remembering’, ‘hold in memory’. They had enjoyed a close walk with God. Let their minds dwell on that. The second step is repent (the aorist points to a sharp break with evil). Christians can never dally with wrong. There must be a sharp break with it. But Christianity is not basically negative and the third step is do the things you did at first, i.e. the works that had issued from their first love.</a:t>
            </a:r>
          </a:p>
          <a:p>
            <a:endParaRPr lang="en-US"/>
          </a:p>
          <a:p>
            <a:r>
              <a:rPr lang="en-US" b="1" u="sng"/>
              <a:t>EPHESIANS 3:14-21</a:t>
            </a:r>
          </a:p>
          <a:p>
            <a:r>
              <a:rPr lang="en-US"/>
              <a:t>For this reason I bow my knees before the Father, from whom every family in heaven and on earth derives its name, that He would grant you, according to the riches of His glory, to be strengthened with power through His Spirit in the inner man, so that Christ may </a:t>
            </a:r>
            <a:r>
              <a:rPr lang="en-US" b="1" i="1" u="sng"/>
              <a:t>dwell in your hearts</a:t>
            </a:r>
            <a:r>
              <a:rPr lang="en-US" b="1" i="1"/>
              <a:t> </a:t>
            </a:r>
            <a:r>
              <a:rPr lang="en-US"/>
              <a:t>through faith; and that you, being </a:t>
            </a:r>
            <a:r>
              <a:rPr lang="en-US" b="1" i="1" u="sng"/>
              <a:t>rooted and grounded in love</a:t>
            </a:r>
            <a:r>
              <a:rPr lang="en-US"/>
              <a:t>, may be able to </a:t>
            </a:r>
            <a:r>
              <a:rPr lang="en-US" b="1" i="1" u="none"/>
              <a:t>comprehend with all the saints what is the breadth and length and height and depth, and to know the </a:t>
            </a:r>
            <a:r>
              <a:rPr lang="en-US" b="1" i="1" u="sng"/>
              <a:t>love of Christ </a:t>
            </a:r>
            <a:r>
              <a:rPr lang="en-US" b="1" i="1" u="none"/>
              <a:t>which surpasses knowledge</a:t>
            </a:r>
            <a:r>
              <a:rPr lang="en-US" b="1" i="1" u="sng"/>
              <a:t>,</a:t>
            </a:r>
            <a:r>
              <a:rPr lang="en-US"/>
              <a:t> that you may be filled up to all the fullness of God.  Now to Him who is able to do far more abundantly beyond all that we ask or think, according to the power that works within us, to Him be the glory in the church and in Christ Jesus to all generations forever and ever. Amen.</a:t>
            </a:r>
          </a:p>
          <a:p>
            <a:r>
              <a:rPr lang="en-US"/>
              <a:t>Ephesians 3:14‭-‬21 NASB</a:t>
            </a:r>
          </a:p>
          <a:p>
            <a:r>
              <a:rPr lang="en-US"/>
              <a:t>https://bible.com/bible/100/eph.3.14-21.NASB</a:t>
            </a:r>
          </a:p>
        </p:txBody>
      </p:sp>
      <p:sp>
        <p:nvSpPr>
          <p:cNvPr id="4" name="Slide Number Placeholder 3"/>
          <p:cNvSpPr>
            <a:spLocks noGrp="1"/>
          </p:cNvSpPr>
          <p:nvPr>
            <p:ph type="sldNum" sz="quarter" idx="5"/>
          </p:nvPr>
        </p:nvSpPr>
        <p:spPr/>
        <p:txBody>
          <a:bodyPr/>
          <a:lstStyle/>
          <a:p>
            <a:fld id="{AAC37792-3584-8F44-A228-D4CCCED21F2F}" type="slidenum">
              <a:rPr lang="en-US" smtClean="0"/>
              <a:t>12</a:t>
            </a:fld>
            <a:endParaRPr lang="en-US"/>
          </a:p>
        </p:txBody>
      </p:sp>
    </p:spTree>
    <p:extLst>
      <p:ext uri="{BB962C8B-B14F-4D97-AF65-F5344CB8AC3E}">
        <p14:creationId xmlns:p14="http://schemas.microsoft.com/office/powerpoint/2010/main" val="2707535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000000"/>
                </a:solidFill>
                <a:effectLst/>
                <a:latin typeface="bressay"/>
              </a:rPr>
              <a:t>Smyrna</a:t>
            </a:r>
          </a:p>
          <a:p>
            <a:endParaRPr lang="en-US" b="1" i="0" dirty="0">
              <a:solidFill>
                <a:srgbClr val="000000"/>
              </a:solidFill>
              <a:effectLst/>
              <a:latin typeface="bressay"/>
            </a:endParaRPr>
          </a:p>
          <a:p>
            <a:r>
              <a:rPr lang="en-US" b="1" i="0" dirty="0">
                <a:solidFill>
                  <a:srgbClr val="000000"/>
                </a:solidFill>
                <a:effectLst/>
                <a:latin typeface="bressay"/>
              </a:rPr>
              <a:t>Center of the Emperor cult. </a:t>
            </a:r>
            <a:r>
              <a:rPr lang="en-US" b="0" i="0" dirty="0">
                <a:solidFill>
                  <a:srgbClr val="000000"/>
                </a:solidFill>
                <a:effectLst/>
                <a:latin typeface="bressay"/>
              </a:rPr>
              <a:t>Forced to say “</a:t>
            </a:r>
            <a:r>
              <a:rPr lang="en-US" b="0" i="0" dirty="0" err="1">
                <a:solidFill>
                  <a:srgbClr val="000000"/>
                </a:solidFill>
                <a:effectLst/>
                <a:latin typeface="bressay"/>
              </a:rPr>
              <a:t>Ceasar</a:t>
            </a:r>
            <a:r>
              <a:rPr lang="en-US" b="0" i="0" dirty="0">
                <a:solidFill>
                  <a:srgbClr val="000000"/>
                </a:solidFill>
                <a:effectLst/>
                <a:latin typeface="bressay"/>
              </a:rPr>
              <a:t> is Lord.”</a:t>
            </a:r>
          </a:p>
          <a:p>
            <a:endParaRPr lang="en-US" b="0" i="0" dirty="0">
              <a:solidFill>
                <a:srgbClr val="000000"/>
              </a:solidFill>
              <a:effectLst/>
              <a:latin typeface="bressay"/>
            </a:endParaRPr>
          </a:p>
          <a:p>
            <a:r>
              <a:rPr lang="en-US" b="0" i="0" dirty="0">
                <a:solidFill>
                  <a:srgbClr val="000000"/>
                </a:solidFill>
                <a:effectLst/>
                <a:latin typeface="bressay"/>
              </a:rPr>
              <a:t>Polycarp, Bishop of Smyrna, given choice to renounce Christ or die… “Eighty and six years have I served Him (Christ), and He has done me no wrong. How can I blaspheme my King who saved me?” </a:t>
            </a:r>
          </a:p>
          <a:p>
            <a:r>
              <a:rPr lang="en-US" b="0" i="0" dirty="0">
                <a:solidFill>
                  <a:srgbClr val="000000"/>
                </a:solidFill>
                <a:effectLst/>
                <a:latin typeface="bressay"/>
              </a:rPr>
              <a:t>Martyred: Feb 23, AD 155.</a:t>
            </a:r>
          </a:p>
          <a:p>
            <a:endParaRPr lang="en-US" b="0" i="0" dirty="0">
              <a:solidFill>
                <a:srgbClr val="000000"/>
              </a:solidFill>
              <a:effectLst/>
              <a:latin typeface="bressay"/>
            </a:endParaRPr>
          </a:p>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13</a:t>
            </a:fld>
            <a:endParaRPr lang="en-US"/>
          </a:p>
        </p:txBody>
      </p:sp>
    </p:spTree>
    <p:extLst>
      <p:ext uri="{BB962C8B-B14F-4D97-AF65-F5344CB8AC3E}">
        <p14:creationId xmlns:p14="http://schemas.microsoft.com/office/powerpoint/2010/main" val="3751787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u="sng" dirty="0"/>
              <a:t>New Name</a:t>
            </a:r>
            <a:endParaRPr lang="en-US" b="0" u="none" dirty="0"/>
          </a:p>
          <a:p>
            <a:r>
              <a:rPr lang="en-US" b="0" u="none" dirty="0"/>
              <a:t>This must be understood in the light of ideas held in antiquity about the function of a name. With us a name is no more than a distinguishing mark, a label. But in antiquity the name was widely held to sum up what the man stood for. It represented his character. It stood for the whole man. Here then the new name represents a new character. The fact that no-one knows it would be a crippling disadvantage for us. In the modern world what is the use of a name that nobody knows? But for people of antiquity the hidden name was precious. It meant that God had given the overcomer a new character which no-one knew except himself. It was not public property. It was a little secret between him and his God.</a:t>
            </a:r>
          </a:p>
        </p:txBody>
      </p:sp>
      <p:sp>
        <p:nvSpPr>
          <p:cNvPr id="4" name="Slide Number Placeholder 3"/>
          <p:cNvSpPr>
            <a:spLocks noGrp="1"/>
          </p:cNvSpPr>
          <p:nvPr>
            <p:ph type="sldNum" sz="quarter" idx="5"/>
          </p:nvPr>
        </p:nvSpPr>
        <p:spPr/>
        <p:txBody>
          <a:bodyPr/>
          <a:lstStyle/>
          <a:p>
            <a:fld id="{AAC37792-3584-8F44-A228-D4CCCED21F2F}" type="slidenum">
              <a:rPr lang="en-US" smtClean="0"/>
              <a:t>14</a:t>
            </a:fld>
            <a:endParaRPr lang="en-US"/>
          </a:p>
        </p:txBody>
      </p:sp>
    </p:spTree>
    <p:extLst>
      <p:ext uri="{BB962C8B-B14F-4D97-AF65-F5344CB8AC3E}">
        <p14:creationId xmlns:p14="http://schemas.microsoft.com/office/powerpoint/2010/main" val="3751787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C37792-3584-8F44-A228-D4CCCED21F2F}" type="slidenum">
              <a:rPr lang="en-US" smtClean="0"/>
              <a:t>15</a:t>
            </a:fld>
            <a:endParaRPr lang="en-US"/>
          </a:p>
        </p:txBody>
      </p:sp>
    </p:spTree>
    <p:extLst>
      <p:ext uri="{BB962C8B-B14F-4D97-AF65-F5344CB8AC3E}">
        <p14:creationId xmlns:p14="http://schemas.microsoft.com/office/powerpoint/2010/main" val="3751787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need to lay down our “rights” and pick up “the Kingdom.”</a:t>
            </a:r>
          </a:p>
        </p:txBody>
      </p:sp>
      <p:sp>
        <p:nvSpPr>
          <p:cNvPr id="4" name="Slide Number Placeholder 3"/>
          <p:cNvSpPr>
            <a:spLocks noGrp="1"/>
          </p:cNvSpPr>
          <p:nvPr>
            <p:ph type="sldNum" sz="quarter" idx="5"/>
          </p:nvPr>
        </p:nvSpPr>
        <p:spPr/>
        <p:txBody>
          <a:bodyPr/>
          <a:lstStyle/>
          <a:p>
            <a:fld id="{AAC37792-3584-8F44-A228-D4CCCED21F2F}" type="slidenum">
              <a:rPr lang="en-US" smtClean="0"/>
              <a:t>16</a:t>
            </a:fld>
            <a:endParaRPr lang="en-US"/>
          </a:p>
        </p:txBody>
      </p:sp>
    </p:spTree>
    <p:extLst>
      <p:ext uri="{BB962C8B-B14F-4D97-AF65-F5344CB8AC3E}">
        <p14:creationId xmlns:p14="http://schemas.microsoft.com/office/powerpoint/2010/main" val="37517872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7/1/2020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1912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7/1/2020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4212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7/1/2020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2481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7/1/2020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12592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7/1/2020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3480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7/1/2020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3279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7/1/2020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8340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7/1/2020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1262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7/1/2020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69024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7/1/2020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5798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7/1/2020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3956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7/1/2020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7192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7/1/2020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4983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7/1/2020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06843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7/1/2020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8592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7/1/2020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702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7/1/2020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9835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7/1/2020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71743512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mailto:pastor@faithprinceton.org" TargetMode="External"/><Relationship Id="rId2" Type="http://schemas.openxmlformats.org/officeDocument/2006/relationships/hyperlink" Target="http://www.faithprinceton.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2">
            <a:extLst>
              <a:ext uri="{28A0092B-C50C-407E-A947-70E740481C1C}">
                <a14:useLocalDpi xmlns:a14="http://schemas.microsoft.com/office/drawing/2010/main" val="0"/>
              </a:ext>
            </a:extLst>
          </a:blip>
          <a:srcRect t="79" b="24921"/>
          <a:stretch/>
        </p:blipFill>
        <p:spPr>
          <a:xfrm>
            <a:off x="20" y="10"/>
            <a:ext cx="12191980" cy="6857990"/>
          </a:xfrm>
          <a:prstGeom prst="rect">
            <a:avLst/>
          </a:prstGeom>
        </p:spPr>
      </p:pic>
    </p:spTree>
    <p:extLst>
      <p:ext uri="{BB962C8B-B14F-4D97-AF65-F5344CB8AC3E}">
        <p14:creationId xmlns:p14="http://schemas.microsoft.com/office/powerpoint/2010/main" val="1983514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6AB9B6E-0300-9643-8F59-B7AC2581FA24}"/>
              </a:ext>
            </a:extLst>
          </p:cNvPr>
          <p:cNvSpPr txBox="1"/>
          <p:nvPr/>
        </p:nvSpPr>
        <p:spPr>
          <a:xfrm>
            <a:off x="680322" y="4402667"/>
            <a:ext cx="8133478" cy="940240"/>
          </a:xfrm>
          <a:prstGeom prst="rect">
            <a:avLst/>
          </a:prstGeom>
        </p:spPr>
        <p:txBody>
          <a:bodyPr vert="horz" lIns="91440" tIns="45720" rIns="91440" bIns="45720" rtlCol="0" anchor="b">
            <a:noAutofit/>
          </a:bodyPr>
          <a:lstStyle/>
          <a:p>
            <a:pPr algn="r">
              <a:lnSpc>
                <a:spcPct val="90000"/>
              </a:lnSpc>
              <a:spcBef>
                <a:spcPct val="0"/>
              </a:spcBef>
              <a:spcAft>
                <a:spcPts val="600"/>
              </a:spcAft>
            </a:pPr>
            <a:endParaRPr lang="en-US" sz="4800" i="1">
              <a:latin typeface="+mj-lt"/>
              <a:ea typeface="+mj-ea"/>
              <a:cs typeface="+mj-cs"/>
            </a:endParaRPr>
          </a:p>
        </p:txBody>
      </p:sp>
      <p:sp>
        <p:nvSpPr>
          <p:cNvPr id="4" name="TextBox 3">
            <a:extLst>
              <a:ext uri="{FF2B5EF4-FFF2-40B4-BE49-F238E27FC236}">
                <a16:creationId xmlns:a16="http://schemas.microsoft.com/office/drawing/2014/main" id="{0D649A48-D4A3-3E43-BC93-86F004168C14}"/>
              </a:ext>
            </a:extLst>
          </p:cNvPr>
          <p:cNvSpPr txBox="1"/>
          <p:nvPr/>
        </p:nvSpPr>
        <p:spPr>
          <a:xfrm>
            <a:off x="689429" y="558799"/>
            <a:ext cx="10631714" cy="646331"/>
          </a:xfrm>
          <a:prstGeom prst="rect">
            <a:avLst/>
          </a:prstGeom>
          <a:noFill/>
        </p:spPr>
        <p:txBody>
          <a:bodyPr wrap="square" rtlCol="0">
            <a:spAutoFit/>
          </a:bodyPr>
          <a:lstStyle/>
          <a:p>
            <a:pPr algn="l"/>
            <a:endParaRPr lang="en-US" sz="3600">
              <a:latin typeface="Calibri" panose="020F0502020204030204" pitchFamily="34" charset="0"/>
            </a:endParaRPr>
          </a:p>
        </p:txBody>
      </p:sp>
      <p:pic>
        <p:nvPicPr>
          <p:cNvPr id="9" name="Picture 10">
            <a:extLst>
              <a:ext uri="{FF2B5EF4-FFF2-40B4-BE49-F238E27FC236}">
                <a16:creationId xmlns:a16="http://schemas.microsoft.com/office/drawing/2014/main" id="{0DFF7F06-6809-114F-AF3A-4EE235DCDDEF}"/>
              </a:ext>
            </a:extLst>
          </p:cNvPr>
          <p:cNvPicPr>
            <a:picLocks noChangeAspect="1"/>
          </p:cNvPicPr>
          <p:nvPr/>
        </p:nvPicPr>
        <p:blipFill rotWithShape="1">
          <a:blip r:embed="rId3">
            <a:extLst>
              <a:ext uri="{28A0092B-C50C-407E-A947-70E740481C1C}">
                <a14:useLocalDpi xmlns:a14="http://schemas.microsoft.com/office/drawing/2010/main" val="0"/>
              </a:ext>
            </a:extLst>
          </a:blip>
          <a:srcRect t="32998" b="26957"/>
          <a:stretch/>
        </p:blipFill>
        <p:spPr>
          <a:xfrm>
            <a:off x="-1" y="-108857"/>
            <a:ext cx="12304375" cy="6966857"/>
          </a:xfrm>
          <a:prstGeom prst="rect">
            <a:avLst/>
          </a:prstGeom>
        </p:spPr>
      </p:pic>
      <p:sp>
        <p:nvSpPr>
          <p:cNvPr id="6" name="TextBox 5">
            <a:extLst>
              <a:ext uri="{FF2B5EF4-FFF2-40B4-BE49-F238E27FC236}">
                <a16:creationId xmlns:a16="http://schemas.microsoft.com/office/drawing/2014/main" id="{7E29DD41-62B3-444F-B192-46356C9292BC}"/>
              </a:ext>
            </a:extLst>
          </p:cNvPr>
          <p:cNvSpPr txBox="1"/>
          <p:nvPr/>
        </p:nvSpPr>
        <p:spPr>
          <a:xfrm>
            <a:off x="7990115" y="339386"/>
            <a:ext cx="4201886" cy="2351413"/>
          </a:xfrm>
          <a:prstGeom prst="rect">
            <a:avLst/>
          </a:prstGeom>
          <a:noFill/>
        </p:spPr>
        <p:txBody>
          <a:bodyPr wrap="square" rtlCol="0" anchor="ctr">
            <a:spAutoFit/>
          </a:bodyPr>
          <a:lstStyle/>
          <a:p>
            <a:pPr>
              <a:lnSpc>
                <a:spcPct val="90000"/>
              </a:lnSpc>
              <a:spcBef>
                <a:spcPct val="0"/>
              </a:spcBef>
              <a:spcAft>
                <a:spcPts val="600"/>
              </a:spcAft>
            </a:pPr>
            <a:r>
              <a:rPr lang="en-US" sz="4000" b="1">
                <a:solidFill>
                  <a:schemeClr val="bg1"/>
                </a:solidFill>
                <a:effectLst/>
                <a:latin typeface="Calibri" panose="020F0502020204030204" pitchFamily="34" charset="0"/>
                <a:ea typeface="+mj-ea"/>
                <a:cs typeface="+mj-cs"/>
              </a:rPr>
              <a:t>1:4</a:t>
            </a:r>
            <a:r>
              <a:rPr lang="en-US" sz="4000" b="1" baseline="30000">
                <a:solidFill>
                  <a:schemeClr val="bg1"/>
                </a:solidFill>
                <a:latin typeface="Calibri" panose="020F0502020204030204" pitchFamily="34" charset="0"/>
                <a:ea typeface="+mj-ea"/>
                <a:cs typeface="+mj-cs"/>
              </a:rPr>
              <a:t> </a:t>
            </a:r>
          </a:p>
          <a:p>
            <a:pPr>
              <a:lnSpc>
                <a:spcPct val="90000"/>
              </a:lnSpc>
              <a:spcBef>
                <a:spcPct val="0"/>
              </a:spcBef>
              <a:spcAft>
                <a:spcPts val="600"/>
              </a:spcAft>
            </a:pPr>
            <a:r>
              <a:rPr lang="en-US" sz="4000" b="1" i="1">
                <a:solidFill>
                  <a:schemeClr val="bg1"/>
                </a:solidFill>
                <a:effectLst/>
                <a:latin typeface="Calibri" panose="020F0502020204030204" pitchFamily="34" charset="0"/>
                <a:ea typeface="+mj-ea"/>
                <a:cs typeface="+mj-cs"/>
              </a:rPr>
              <a:t>the seven churches that are in Asia:</a:t>
            </a:r>
          </a:p>
          <a:p>
            <a:pPr marL="457200" indent="-457200" rtl="1">
              <a:lnSpc>
                <a:spcPct val="90000"/>
              </a:lnSpc>
              <a:spcBef>
                <a:spcPct val="0"/>
              </a:spcBef>
              <a:spcAft>
                <a:spcPts val="600"/>
              </a:spcAft>
            </a:pPr>
            <a:endParaRPr lang="en-US" sz="3200">
              <a:latin typeface="Calibri" panose="020F0502020204030204" pitchFamily="34" charset="0"/>
            </a:endParaRPr>
          </a:p>
        </p:txBody>
      </p:sp>
    </p:spTree>
    <p:extLst>
      <p:ext uri="{BB962C8B-B14F-4D97-AF65-F5344CB8AC3E}">
        <p14:creationId xmlns:p14="http://schemas.microsoft.com/office/powerpoint/2010/main" val="60557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D6265C5F-254A-6340-BE7B-05A2F834D5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859511"/>
          </a:xfrm>
          <a:prstGeom prst="rect">
            <a:avLst/>
          </a:prstGeom>
        </p:spPr>
      </p:pic>
      <p:sp>
        <p:nvSpPr>
          <p:cNvPr id="6" name="TextBox 5">
            <a:extLst>
              <a:ext uri="{FF2B5EF4-FFF2-40B4-BE49-F238E27FC236}">
                <a16:creationId xmlns:a16="http://schemas.microsoft.com/office/drawing/2014/main" id="{62894785-394C-B840-B563-282D864F9791}"/>
              </a:ext>
            </a:extLst>
          </p:cNvPr>
          <p:cNvSpPr txBox="1"/>
          <p:nvPr/>
        </p:nvSpPr>
        <p:spPr>
          <a:xfrm>
            <a:off x="0" y="155677"/>
            <a:ext cx="6276258" cy="276999"/>
          </a:xfrm>
          <a:prstGeom prst="rect">
            <a:avLst/>
          </a:prstGeom>
          <a:noFill/>
        </p:spPr>
        <p:txBody>
          <a:bodyPr wrap="square" rtlCol="0">
            <a:spAutoFit/>
          </a:bodyPr>
          <a:lstStyle/>
          <a:p>
            <a:pPr algn="l"/>
            <a:r>
              <a:rPr lang="en-US" sz="1200" b="1" u="sng">
                <a:solidFill>
                  <a:srgbClr val="0070C0"/>
                </a:solidFill>
              </a:rPr>
              <a:t>https://ph16.blogspot.com/2012/06/summaries-of-churches-ephesus-off.html?m=1</a:t>
            </a:r>
          </a:p>
        </p:txBody>
      </p:sp>
    </p:spTree>
    <p:extLst>
      <p:ext uri="{BB962C8B-B14F-4D97-AF65-F5344CB8AC3E}">
        <p14:creationId xmlns:p14="http://schemas.microsoft.com/office/powerpoint/2010/main" val="2590655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B2FD8-661C-B347-A049-B21B7EBDD035}"/>
              </a:ext>
            </a:extLst>
          </p:cNvPr>
          <p:cNvSpPr>
            <a:spLocks noGrp="1"/>
          </p:cNvSpPr>
          <p:nvPr>
            <p:ph type="title"/>
          </p:nvPr>
        </p:nvSpPr>
        <p:spPr/>
        <p:txBody>
          <a:bodyPr/>
          <a:lstStyle/>
          <a:p>
            <a:r>
              <a:rPr lang="en-US"/>
              <a:t>Ephesus – Revelation 2:1-7</a:t>
            </a:r>
          </a:p>
        </p:txBody>
      </p:sp>
      <p:sp>
        <p:nvSpPr>
          <p:cNvPr id="8" name="TextBox 7">
            <a:extLst>
              <a:ext uri="{FF2B5EF4-FFF2-40B4-BE49-F238E27FC236}">
                <a16:creationId xmlns:a16="http://schemas.microsoft.com/office/drawing/2014/main" id="{81A9D16D-46B5-6B46-8516-1B2D2697887E}"/>
              </a:ext>
            </a:extLst>
          </p:cNvPr>
          <p:cNvSpPr txBox="1"/>
          <p:nvPr/>
        </p:nvSpPr>
        <p:spPr>
          <a:xfrm>
            <a:off x="339447" y="2116434"/>
            <a:ext cx="7624815" cy="584775"/>
          </a:xfrm>
          <a:prstGeom prst="rect">
            <a:avLst/>
          </a:prstGeom>
          <a:noFill/>
        </p:spPr>
        <p:txBody>
          <a:bodyPr wrap="square" rtlCol="0">
            <a:spAutoFit/>
          </a:bodyPr>
          <a:lstStyle/>
          <a:p>
            <a:pPr marL="457200" indent="-457200" algn="l">
              <a:buFont typeface="Arial" panose="020B0604020202020204" pitchFamily="34" charset="0"/>
              <a:buChar char="•"/>
            </a:pPr>
            <a:r>
              <a:rPr lang="en-US" sz="3200" b="1" u="sng">
                <a:solidFill>
                  <a:schemeClr val="bg1"/>
                </a:solidFill>
              </a:rPr>
              <a:t>Message</a:t>
            </a:r>
            <a:r>
              <a:rPr lang="en-US" sz="3200" b="1">
                <a:solidFill>
                  <a:schemeClr val="bg1"/>
                </a:solidFill>
              </a:rPr>
              <a:t>:</a:t>
            </a:r>
            <a:endParaRPr lang="en-US" sz="3200" b="1" u="sng">
              <a:solidFill>
                <a:schemeClr val="bg1"/>
              </a:solidFill>
            </a:endParaRPr>
          </a:p>
        </p:txBody>
      </p:sp>
      <p:sp>
        <p:nvSpPr>
          <p:cNvPr id="10" name="Subtitle 2">
            <a:extLst>
              <a:ext uri="{FF2B5EF4-FFF2-40B4-BE49-F238E27FC236}">
                <a16:creationId xmlns:a16="http://schemas.microsoft.com/office/drawing/2014/main" id="{E111755A-FE38-A949-A205-685A898CF99F}"/>
              </a:ext>
            </a:extLst>
          </p:cNvPr>
          <p:cNvSpPr>
            <a:spLocks noGrp="1"/>
          </p:cNvSpPr>
          <p:nvPr>
            <p:ph idx="1"/>
          </p:nvPr>
        </p:nvSpPr>
        <p:spPr>
          <a:xfrm>
            <a:off x="910632" y="2826813"/>
            <a:ext cx="10984105" cy="1456297"/>
          </a:xfrm>
        </p:spPr>
        <p:txBody>
          <a:bodyPr>
            <a:noAutofit/>
          </a:bodyPr>
          <a:lstStyle/>
          <a:p>
            <a:pPr marL="457200" indent="-457200">
              <a:buFont typeface="+mj-lt"/>
              <a:buAutoNum type="arabicPeriod"/>
            </a:pPr>
            <a:r>
              <a:rPr lang="en-US" sz="3600" b="1" i="1" u="sng">
                <a:latin typeface="Calibri" panose="020F0502020204030204" pitchFamily="34" charset="0"/>
              </a:rPr>
              <a:t>R</a:t>
            </a:r>
            <a:r>
              <a:rPr lang="en-US" sz="3600" b="1" i="1" u="sng">
                <a:effectLst/>
                <a:latin typeface="Calibri" panose="020F0502020204030204" pitchFamily="34" charset="0"/>
              </a:rPr>
              <a:t>emember</a:t>
            </a:r>
            <a:r>
              <a:rPr lang="en-US" sz="3600" b="1" i="1">
                <a:effectLst/>
                <a:latin typeface="Calibri" panose="020F0502020204030204" pitchFamily="34" charset="0"/>
              </a:rPr>
              <a:t> the heights</a:t>
            </a:r>
            <a:endParaRPr lang="en-US" sz="3600" b="0" i="1">
              <a:solidFill>
                <a:schemeClr val="bg1"/>
              </a:solidFill>
              <a:effectLst/>
              <a:latin typeface="Calibri" panose="020F0502020204030204" pitchFamily="34" charset="0"/>
            </a:endParaRPr>
          </a:p>
          <a:p>
            <a:pPr marL="457200" indent="-457200">
              <a:buFont typeface="+mj-lt"/>
              <a:buAutoNum type="arabicPeriod"/>
            </a:pPr>
            <a:r>
              <a:rPr lang="en-US" sz="3600" b="1" i="1" u="sng">
                <a:latin typeface="Calibri" panose="020F0502020204030204" pitchFamily="34" charset="0"/>
              </a:rPr>
              <a:t>R</a:t>
            </a:r>
            <a:r>
              <a:rPr lang="en-US" sz="3600" b="1" i="1" u="sng">
                <a:effectLst/>
                <a:latin typeface="Calibri" panose="020F0502020204030204" pitchFamily="34" charset="0"/>
              </a:rPr>
              <a:t>epent</a:t>
            </a:r>
            <a:r>
              <a:rPr lang="en-US" sz="3600" b="1" i="1">
                <a:effectLst/>
                <a:latin typeface="Calibri" panose="020F0502020204030204" pitchFamily="34" charset="0"/>
              </a:rPr>
              <a:t> of the fall</a:t>
            </a:r>
            <a:endParaRPr lang="en-US" sz="3600" b="0" i="1">
              <a:effectLst/>
              <a:latin typeface="Calibri" panose="020F0502020204030204" pitchFamily="34" charset="0"/>
            </a:endParaRPr>
          </a:p>
          <a:p>
            <a:pPr marL="457200" indent="-457200">
              <a:buFont typeface="+mj-lt"/>
              <a:buAutoNum type="arabicPeriod"/>
            </a:pPr>
            <a:r>
              <a:rPr lang="en-US" sz="3600" b="1" i="1" u="sng">
                <a:latin typeface="Calibri" panose="020F0502020204030204" pitchFamily="34" charset="0"/>
              </a:rPr>
              <a:t>Re-</a:t>
            </a:r>
            <a:r>
              <a:rPr lang="en-US" sz="3600" b="1" i="1" u="sng">
                <a:effectLst/>
                <a:latin typeface="Calibri" panose="020F0502020204030204" pitchFamily="34" charset="0"/>
              </a:rPr>
              <a:t>do</a:t>
            </a:r>
            <a:r>
              <a:rPr lang="en-US" sz="3600" b="1" i="1">
                <a:effectLst/>
                <a:latin typeface="Calibri" panose="020F0502020204030204" pitchFamily="34" charset="0"/>
              </a:rPr>
              <a:t> the things you did at first</a:t>
            </a:r>
            <a:r>
              <a:rPr lang="en-US" sz="3600" b="0" i="1">
                <a:effectLst/>
                <a:latin typeface="Calibri" panose="020F0502020204030204" pitchFamily="34" charset="0"/>
              </a:rPr>
              <a:t> </a:t>
            </a:r>
          </a:p>
        </p:txBody>
      </p:sp>
    </p:spTree>
    <p:extLst>
      <p:ext uri="{BB962C8B-B14F-4D97-AF65-F5344CB8AC3E}">
        <p14:creationId xmlns:p14="http://schemas.microsoft.com/office/powerpoint/2010/main" val="2378526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B2FD8-661C-B347-A049-B21B7EBDD035}"/>
              </a:ext>
            </a:extLst>
          </p:cNvPr>
          <p:cNvSpPr>
            <a:spLocks noGrp="1"/>
          </p:cNvSpPr>
          <p:nvPr>
            <p:ph type="title"/>
          </p:nvPr>
        </p:nvSpPr>
        <p:spPr/>
        <p:txBody>
          <a:bodyPr/>
          <a:lstStyle/>
          <a:p>
            <a:r>
              <a:rPr lang="en-US"/>
              <a:t>Smyrna – Revelation 2:8-11</a:t>
            </a:r>
          </a:p>
        </p:txBody>
      </p:sp>
      <p:sp>
        <p:nvSpPr>
          <p:cNvPr id="12" name="Subtitle 2">
            <a:extLst>
              <a:ext uri="{FF2B5EF4-FFF2-40B4-BE49-F238E27FC236}">
                <a16:creationId xmlns:a16="http://schemas.microsoft.com/office/drawing/2014/main" id="{72CF3EAF-3A38-AB4A-B7CF-9B82BA351C01}"/>
              </a:ext>
            </a:extLst>
          </p:cNvPr>
          <p:cNvSpPr>
            <a:spLocks noGrp="1"/>
          </p:cNvSpPr>
          <p:nvPr>
            <p:ph idx="1"/>
          </p:nvPr>
        </p:nvSpPr>
        <p:spPr>
          <a:xfrm>
            <a:off x="676097" y="2775710"/>
            <a:ext cx="11222371" cy="653290"/>
          </a:xfrm>
        </p:spPr>
        <p:txBody>
          <a:bodyPr>
            <a:noAutofit/>
          </a:bodyPr>
          <a:lstStyle/>
          <a:p>
            <a:r>
              <a:rPr lang="en-US" sz="4000" b="1">
                <a:latin typeface="Calibri" panose="020F0502020204030204" pitchFamily="34" charset="0"/>
              </a:rPr>
              <a:t>Don’t be afraid</a:t>
            </a:r>
            <a:r>
              <a:rPr lang="en-US" sz="4000" b="1" baseline="30000">
                <a:latin typeface="Calibri" panose="020F0502020204030204" pitchFamily="34" charset="0"/>
              </a:rPr>
              <a:t>  </a:t>
            </a:r>
            <a:endParaRPr lang="en-US" sz="4000" b="1">
              <a:latin typeface="Calibri" panose="020F0502020204030204" pitchFamily="34" charset="0"/>
            </a:endParaRPr>
          </a:p>
          <a:p>
            <a:r>
              <a:rPr lang="en-US" sz="4000" b="1">
                <a:effectLst/>
                <a:latin typeface="Calibri" panose="020F0502020204030204" pitchFamily="34" charset="0"/>
              </a:rPr>
              <a:t>Be faithful until death</a:t>
            </a:r>
            <a:endParaRPr lang="en-US" sz="2800" b="1">
              <a:effectLst/>
              <a:latin typeface="Calibri" panose="020F0502020204030204" pitchFamily="34" charset="0"/>
            </a:endParaRPr>
          </a:p>
        </p:txBody>
      </p:sp>
      <p:sp>
        <p:nvSpPr>
          <p:cNvPr id="14" name="TextBox 13">
            <a:extLst>
              <a:ext uri="{FF2B5EF4-FFF2-40B4-BE49-F238E27FC236}">
                <a16:creationId xmlns:a16="http://schemas.microsoft.com/office/drawing/2014/main" id="{DEA53DF0-8680-EB46-B11D-88FCC74D0EE3}"/>
              </a:ext>
            </a:extLst>
          </p:cNvPr>
          <p:cNvSpPr txBox="1"/>
          <p:nvPr/>
        </p:nvSpPr>
        <p:spPr>
          <a:xfrm>
            <a:off x="357973" y="2225757"/>
            <a:ext cx="7624815" cy="584775"/>
          </a:xfrm>
          <a:prstGeom prst="rect">
            <a:avLst/>
          </a:prstGeom>
          <a:noFill/>
        </p:spPr>
        <p:txBody>
          <a:bodyPr wrap="square" rtlCol="0">
            <a:spAutoFit/>
          </a:bodyPr>
          <a:lstStyle/>
          <a:p>
            <a:pPr marL="457200" indent="-457200" algn="l">
              <a:buFont typeface="Arial" panose="020B0604020202020204" pitchFamily="34" charset="0"/>
              <a:buChar char="•"/>
            </a:pPr>
            <a:r>
              <a:rPr lang="en-US" sz="3200" b="1" u="sng">
                <a:solidFill>
                  <a:schemeClr val="bg1"/>
                </a:solidFill>
              </a:rPr>
              <a:t>Message</a:t>
            </a:r>
          </a:p>
        </p:txBody>
      </p:sp>
    </p:spTree>
    <p:extLst>
      <p:ext uri="{BB962C8B-B14F-4D97-AF65-F5344CB8AC3E}">
        <p14:creationId xmlns:p14="http://schemas.microsoft.com/office/powerpoint/2010/main" val="1806591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B2FD8-661C-B347-A049-B21B7EBDD035}"/>
              </a:ext>
            </a:extLst>
          </p:cNvPr>
          <p:cNvSpPr>
            <a:spLocks noGrp="1"/>
          </p:cNvSpPr>
          <p:nvPr>
            <p:ph type="title"/>
          </p:nvPr>
        </p:nvSpPr>
        <p:spPr/>
        <p:txBody>
          <a:bodyPr/>
          <a:lstStyle/>
          <a:p>
            <a:r>
              <a:rPr lang="en-US"/>
              <a:t>Pergamum – Revelation 2:12-17</a:t>
            </a:r>
          </a:p>
        </p:txBody>
      </p:sp>
      <p:sp>
        <p:nvSpPr>
          <p:cNvPr id="12" name="Subtitle 2">
            <a:extLst>
              <a:ext uri="{FF2B5EF4-FFF2-40B4-BE49-F238E27FC236}">
                <a16:creationId xmlns:a16="http://schemas.microsoft.com/office/drawing/2014/main" id="{72CF3EAF-3A38-AB4A-B7CF-9B82BA351C01}"/>
              </a:ext>
            </a:extLst>
          </p:cNvPr>
          <p:cNvSpPr>
            <a:spLocks noGrp="1"/>
          </p:cNvSpPr>
          <p:nvPr>
            <p:ph idx="1"/>
          </p:nvPr>
        </p:nvSpPr>
        <p:spPr>
          <a:xfrm>
            <a:off x="676096" y="2941450"/>
            <a:ext cx="11222371" cy="2478378"/>
          </a:xfrm>
        </p:spPr>
        <p:txBody>
          <a:bodyPr>
            <a:noAutofit/>
          </a:bodyPr>
          <a:lstStyle/>
          <a:p>
            <a:r>
              <a:rPr lang="en-US" sz="4000" b="1">
                <a:effectLst/>
                <a:latin typeface="Calibri" panose="020F0502020204030204" pitchFamily="34" charset="0"/>
              </a:rPr>
              <a:t>Don’t mix Truth with error</a:t>
            </a:r>
          </a:p>
          <a:p>
            <a:r>
              <a:rPr lang="en-US" sz="4000" b="1">
                <a:latin typeface="Calibri" panose="020F0502020204030204" pitchFamily="34" charset="0"/>
              </a:rPr>
              <a:t>Repent of immorality and idolatry</a:t>
            </a:r>
            <a:endParaRPr lang="en-US" sz="4000" b="1">
              <a:effectLst/>
              <a:latin typeface="Calibri" panose="020F0502020204030204" pitchFamily="34" charset="0"/>
            </a:endParaRPr>
          </a:p>
          <a:p>
            <a:r>
              <a:rPr lang="en-US" sz="4000" b="1">
                <a:latin typeface="Calibri" panose="020F0502020204030204" pitchFamily="34" charset="0"/>
              </a:rPr>
              <a:t>Expect the soon return of Jesus</a:t>
            </a:r>
          </a:p>
          <a:p>
            <a:endParaRPr lang="en-US" sz="4000" b="1">
              <a:effectLst/>
              <a:latin typeface="Calibri" panose="020F0502020204030204" pitchFamily="34" charset="0"/>
            </a:endParaRPr>
          </a:p>
          <a:p>
            <a:endParaRPr lang="en-US" sz="4000" b="1">
              <a:effectLst/>
              <a:latin typeface="Calibri" panose="020F0502020204030204" pitchFamily="34" charset="0"/>
            </a:endParaRPr>
          </a:p>
        </p:txBody>
      </p:sp>
      <p:sp>
        <p:nvSpPr>
          <p:cNvPr id="14" name="TextBox 13">
            <a:extLst>
              <a:ext uri="{FF2B5EF4-FFF2-40B4-BE49-F238E27FC236}">
                <a16:creationId xmlns:a16="http://schemas.microsoft.com/office/drawing/2014/main" id="{DEA53DF0-8680-EB46-B11D-88FCC74D0EE3}"/>
              </a:ext>
            </a:extLst>
          </p:cNvPr>
          <p:cNvSpPr txBox="1"/>
          <p:nvPr/>
        </p:nvSpPr>
        <p:spPr>
          <a:xfrm>
            <a:off x="357971" y="2208421"/>
            <a:ext cx="7624815" cy="584775"/>
          </a:xfrm>
          <a:prstGeom prst="rect">
            <a:avLst/>
          </a:prstGeom>
          <a:noFill/>
        </p:spPr>
        <p:txBody>
          <a:bodyPr wrap="square" rtlCol="0">
            <a:spAutoFit/>
          </a:bodyPr>
          <a:lstStyle/>
          <a:p>
            <a:pPr marL="457200" indent="-457200" algn="l">
              <a:buFont typeface="Arial" panose="020B0604020202020204" pitchFamily="34" charset="0"/>
              <a:buChar char="•"/>
            </a:pPr>
            <a:r>
              <a:rPr lang="en-US" sz="3200" b="1" u="sng">
                <a:solidFill>
                  <a:schemeClr val="bg1"/>
                </a:solidFill>
              </a:rPr>
              <a:t>Message</a:t>
            </a:r>
          </a:p>
        </p:txBody>
      </p:sp>
    </p:spTree>
    <p:extLst>
      <p:ext uri="{BB962C8B-B14F-4D97-AF65-F5344CB8AC3E}">
        <p14:creationId xmlns:p14="http://schemas.microsoft.com/office/powerpoint/2010/main" val="297931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fade">
                                      <p:cBhvr>
                                        <p:cTn id="22"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B2FD8-661C-B347-A049-B21B7EBDD035}"/>
              </a:ext>
            </a:extLst>
          </p:cNvPr>
          <p:cNvSpPr>
            <a:spLocks noGrp="1"/>
          </p:cNvSpPr>
          <p:nvPr>
            <p:ph type="title"/>
          </p:nvPr>
        </p:nvSpPr>
        <p:spPr/>
        <p:txBody>
          <a:bodyPr/>
          <a:lstStyle/>
          <a:p>
            <a:r>
              <a:rPr lang="en-US"/>
              <a:t>Thyatira – Revelation 2:18-29</a:t>
            </a:r>
          </a:p>
        </p:txBody>
      </p:sp>
      <p:sp>
        <p:nvSpPr>
          <p:cNvPr id="12" name="Subtitle 2">
            <a:extLst>
              <a:ext uri="{FF2B5EF4-FFF2-40B4-BE49-F238E27FC236}">
                <a16:creationId xmlns:a16="http://schemas.microsoft.com/office/drawing/2014/main" id="{72CF3EAF-3A38-AB4A-B7CF-9B82BA351C01}"/>
              </a:ext>
            </a:extLst>
          </p:cNvPr>
          <p:cNvSpPr>
            <a:spLocks noGrp="1"/>
          </p:cNvSpPr>
          <p:nvPr>
            <p:ph idx="1"/>
          </p:nvPr>
        </p:nvSpPr>
        <p:spPr>
          <a:xfrm>
            <a:off x="676098" y="2888754"/>
            <a:ext cx="11222371" cy="2022378"/>
          </a:xfrm>
        </p:spPr>
        <p:txBody>
          <a:bodyPr>
            <a:noAutofit/>
          </a:bodyPr>
          <a:lstStyle/>
          <a:p>
            <a:r>
              <a:rPr lang="en-US" sz="4000" b="1">
                <a:effectLst/>
                <a:latin typeface="Calibri" panose="020F0502020204030204" pitchFamily="34" charset="0"/>
              </a:rPr>
              <a:t>Be careful who you listen to.</a:t>
            </a:r>
          </a:p>
          <a:p>
            <a:r>
              <a:rPr lang="en-US" sz="4000" b="1">
                <a:latin typeface="Calibri" panose="020F0502020204030204" pitchFamily="34" charset="0"/>
              </a:rPr>
              <a:t>Repent.</a:t>
            </a:r>
          </a:p>
          <a:p>
            <a:r>
              <a:rPr lang="en-US" sz="4000" b="1">
                <a:effectLst/>
                <a:latin typeface="Calibri" panose="020F0502020204030204" pitchFamily="34" charset="0"/>
              </a:rPr>
              <a:t>Hold fast to the Truth.</a:t>
            </a:r>
          </a:p>
          <a:p>
            <a:endParaRPr lang="en-US">
              <a:effectLst/>
              <a:latin typeface="Calibri" panose="020F0502020204030204" pitchFamily="34" charset="0"/>
            </a:endParaRPr>
          </a:p>
        </p:txBody>
      </p:sp>
      <p:sp>
        <p:nvSpPr>
          <p:cNvPr id="14" name="TextBox 13">
            <a:extLst>
              <a:ext uri="{FF2B5EF4-FFF2-40B4-BE49-F238E27FC236}">
                <a16:creationId xmlns:a16="http://schemas.microsoft.com/office/drawing/2014/main" id="{DEA53DF0-8680-EB46-B11D-88FCC74D0EE3}"/>
              </a:ext>
            </a:extLst>
          </p:cNvPr>
          <p:cNvSpPr txBox="1"/>
          <p:nvPr/>
        </p:nvSpPr>
        <p:spPr>
          <a:xfrm>
            <a:off x="357973" y="2225757"/>
            <a:ext cx="7624815" cy="707886"/>
          </a:xfrm>
          <a:prstGeom prst="rect">
            <a:avLst/>
          </a:prstGeom>
          <a:noFill/>
        </p:spPr>
        <p:txBody>
          <a:bodyPr wrap="square" rtlCol="0">
            <a:spAutoFit/>
          </a:bodyPr>
          <a:lstStyle/>
          <a:p>
            <a:pPr marL="457200" indent="-457200" algn="l">
              <a:buFont typeface="Arial" panose="020B0604020202020204" pitchFamily="34" charset="0"/>
              <a:buChar char="•"/>
            </a:pPr>
            <a:r>
              <a:rPr lang="en-US" sz="4000" b="1" u="sng">
                <a:solidFill>
                  <a:schemeClr val="bg1"/>
                </a:solidFill>
              </a:rPr>
              <a:t>Message</a:t>
            </a:r>
          </a:p>
        </p:txBody>
      </p:sp>
    </p:spTree>
    <p:extLst>
      <p:ext uri="{BB962C8B-B14F-4D97-AF65-F5344CB8AC3E}">
        <p14:creationId xmlns:p14="http://schemas.microsoft.com/office/powerpoint/2010/main" val="3312443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B2FD8-661C-B347-A049-B21B7EBDD035}"/>
              </a:ext>
            </a:extLst>
          </p:cNvPr>
          <p:cNvSpPr>
            <a:spLocks noGrp="1"/>
          </p:cNvSpPr>
          <p:nvPr>
            <p:ph type="title"/>
          </p:nvPr>
        </p:nvSpPr>
        <p:spPr/>
        <p:txBody>
          <a:bodyPr/>
          <a:lstStyle/>
          <a:p>
            <a:r>
              <a:rPr lang="en-US"/>
              <a:t>Sardis – Revelation 3:1-6</a:t>
            </a:r>
          </a:p>
        </p:txBody>
      </p:sp>
      <p:sp>
        <p:nvSpPr>
          <p:cNvPr id="12" name="Subtitle 2">
            <a:extLst>
              <a:ext uri="{FF2B5EF4-FFF2-40B4-BE49-F238E27FC236}">
                <a16:creationId xmlns:a16="http://schemas.microsoft.com/office/drawing/2014/main" id="{72CF3EAF-3A38-AB4A-B7CF-9B82BA351C01}"/>
              </a:ext>
            </a:extLst>
          </p:cNvPr>
          <p:cNvSpPr>
            <a:spLocks noGrp="1"/>
          </p:cNvSpPr>
          <p:nvPr>
            <p:ph idx="1"/>
          </p:nvPr>
        </p:nvSpPr>
        <p:spPr>
          <a:xfrm>
            <a:off x="992274" y="2876488"/>
            <a:ext cx="10136275" cy="3296967"/>
          </a:xfrm>
        </p:spPr>
        <p:txBody>
          <a:bodyPr>
            <a:noAutofit/>
          </a:bodyPr>
          <a:lstStyle/>
          <a:p>
            <a:r>
              <a:rPr lang="en-US" sz="3600" b="1">
                <a:latin typeface="Calibri" panose="020F0502020204030204" pitchFamily="34" charset="0"/>
              </a:rPr>
              <a:t>A good reputation means nothing without inner Spiritual life</a:t>
            </a:r>
          </a:p>
          <a:p>
            <a:r>
              <a:rPr lang="en-US" sz="3600" b="1">
                <a:latin typeface="Calibri" panose="020F0502020204030204" pitchFamily="34" charset="0"/>
              </a:rPr>
              <a:t>We need to wake up and work for the Lord’s Kingdom until He comes</a:t>
            </a:r>
          </a:p>
          <a:p>
            <a:r>
              <a:rPr lang="en-US" sz="3600" b="1">
                <a:latin typeface="Calibri" panose="020F0502020204030204" pitchFamily="34" charset="0"/>
              </a:rPr>
              <a:t>Your spiritual life is not judged by the activities or spirituality of those around you</a:t>
            </a:r>
          </a:p>
          <a:p>
            <a:endParaRPr lang="en-US" sz="4000" b="0">
              <a:effectLst/>
              <a:latin typeface="Calibri" panose="020F0502020204030204" pitchFamily="34" charset="0"/>
            </a:endParaRPr>
          </a:p>
        </p:txBody>
      </p:sp>
      <p:sp>
        <p:nvSpPr>
          <p:cNvPr id="14" name="TextBox 13">
            <a:extLst>
              <a:ext uri="{FF2B5EF4-FFF2-40B4-BE49-F238E27FC236}">
                <a16:creationId xmlns:a16="http://schemas.microsoft.com/office/drawing/2014/main" id="{DEA53DF0-8680-EB46-B11D-88FCC74D0EE3}"/>
              </a:ext>
            </a:extLst>
          </p:cNvPr>
          <p:cNvSpPr txBox="1"/>
          <p:nvPr/>
        </p:nvSpPr>
        <p:spPr>
          <a:xfrm>
            <a:off x="357973" y="2225757"/>
            <a:ext cx="7624815" cy="584775"/>
          </a:xfrm>
          <a:prstGeom prst="rect">
            <a:avLst/>
          </a:prstGeom>
          <a:noFill/>
        </p:spPr>
        <p:txBody>
          <a:bodyPr wrap="square" rtlCol="0">
            <a:spAutoFit/>
          </a:bodyPr>
          <a:lstStyle/>
          <a:p>
            <a:pPr marL="457200" indent="-457200" algn="l">
              <a:buFont typeface="Arial" panose="020B0604020202020204" pitchFamily="34" charset="0"/>
              <a:buChar char="•"/>
            </a:pPr>
            <a:r>
              <a:rPr lang="en-US" sz="3200" b="1" u="sng">
                <a:solidFill>
                  <a:schemeClr val="bg1"/>
                </a:solidFill>
              </a:rPr>
              <a:t>Message</a:t>
            </a:r>
          </a:p>
        </p:txBody>
      </p:sp>
    </p:spTree>
    <p:extLst>
      <p:ext uri="{BB962C8B-B14F-4D97-AF65-F5344CB8AC3E}">
        <p14:creationId xmlns:p14="http://schemas.microsoft.com/office/powerpoint/2010/main" val="3408348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fade">
                                      <p:cBhvr>
                                        <p:cTn id="22"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B2FD8-661C-B347-A049-B21B7EBDD035}"/>
              </a:ext>
            </a:extLst>
          </p:cNvPr>
          <p:cNvSpPr>
            <a:spLocks noGrp="1"/>
          </p:cNvSpPr>
          <p:nvPr>
            <p:ph type="title"/>
          </p:nvPr>
        </p:nvSpPr>
        <p:spPr>
          <a:xfrm>
            <a:off x="676097" y="753228"/>
            <a:ext cx="9613861" cy="1080938"/>
          </a:xfrm>
        </p:spPr>
        <p:txBody>
          <a:bodyPr/>
          <a:lstStyle/>
          <a:p>
            <a:r>
              <a:rPr lang="en-US"/>
              <a:t>Philadelphia – Revelation 3:7-13</a:t>
            </a:r>
          </a:p>
        </p:txBody>
      </p:sp>
      <p:sp>
        <p:nvSpPr>
          <p:cNvPr id="14" name="TextBox 13">
            <a:extLst>
              <a:ext uri="{FF2B5EF4-FFF2-40B4-BE49-F238E27FC236}">
                <a16:creationId xmlns:a16="http://schemas.microsoft.com/office/drawing/2014/main" id="{DEA53DF0-8680-EB46-B11D-88FCC74D0EE3}"/>
              </a:ext>
            </a:extLst>
          </p:cNvPr>
          <p:cNvSpPr txBox="1"/>
          <p:nvPr/>
        </p:nvSpPr>
        <p:spPr>
          <a:xfrm>
            <a:off x="344792" y="2069519"/>
            <a:ext cx="3969549" cy="584775"/>
          </a:xfrm>
          <a:prstGeom prst="rect">
            <a:avLst/>
          </a:prstGeom>
          <a:noFill/>
        </p:spPr>
        <p:txBody>
          <a:bodyPr wrap="square" rtlCol="0">
            <a:spAutoFit/>
          </a:bodyPr>
          <a:lstStyle/>
          <a:p>
            <a:pPr marL="457200" indent="-457200" algn="l">
              <a:buFont typeface="Arial" panose="020B0604020202020204" pitchFamily="34" charset="0"/>
              <a:buChar char="•"/>
            </a:pPr>
            <a:r>
              <a:rPr lang="en-US" sz="3200" b="1" u="sng">
                <a:solidFill>
                  <a:schemeClr val="bg1"/>
                </a:solidFill>
              </a:rPr>
              <a:t>Message</a:t>
            </a:r>
          </a:p>
        </p:txBody>
      </p:sp>
      <p:sp>
        <p:nvSpPr>
          <p:cNvPr id="9" name="Subtitle 2">
            <a:extLst>
              <a:ext uri="{FF2B5EF4-FFF2-40B4-BE49-F238E27FC236}">
                <a16:creationId xmlns:a16="http://schemas.microsoft.com/office/drawing/2014/main" id="{4E82891B-D64A-6947-8764-88078FF2E305}"/>
              </a:ext>
            </a:extLst>
          </p:cNvPr>
          <p:cNvSpPr>
            <a:spLocks noGrp="1"/>
          </p:cNvSpPr>
          <p:nvPr>
            <p:ph idx="1"/>
          </p:nvPr>
        </p:nvSpPr>
        <p:spPr>
          <a:xfrm>
            <a:off x="676097" y="2713055"/>
            <a:ext cx="11222371" cy="4144945"/>
          </a:xfrm>
        </p:spPr>
        <p:txBody>
          <a:bodyPr>
            <a:noAutofit/>
          </a:bodyPr>
          <a:lstStyle/>
          <a:p>
            <a:r>
              <a:rPr lang="en-US" sz="3600" b="1" i="1">
                <a:effectLst/>
                <a:latin typeface="Calibri" panose="020F0502020204030204" pitchFamily="34" charset="0"/>
              </a:rPr>
              <a:t>“Little is much when God is in it…”</a:t>
            </a:r>
          </a:p>
          <a:p>
            <a:r>
              <a:rPr lang="en-US" sz="3600" b="1">
                <a:effectLst/>
                <a:latin typeface="Calibri" panose="020F0502020204030204" pitchFamily="34" charset="0"/>
              </a:rPr>
              <a:t>God is in control of all opportunities.</a:t>
            </a:r>
          </a:p>
          <a:p>
            <a:r>
              <a:rPr lang="en-US" sz="3600" b="1">
                <a:latin typeface="Calibri" panose="020F0502020204030204" pitchFamily="34" charset="0"/>
              </a:rPr>
              <a:t>We need to trust God’s power, keep His Word, and never deny His Name.</a:t>
            </a:r>
          </a:p>
          <a:p>
            <a:r>
              <a:rPr lang="en-US" sz="3600" b="1">
                <a:effectLst/>
                <a:latin typeface="Calibri" panose="020F0502020204030204" pitchFamily="34" charset="0"/>
              </a:rPr>
              <a:t>God protects those who a</a:t>
            </a:r>
            <a:r>
              <a:rPr lang="en-US" sz="3600" b="1">
                <a:latin typeface="Calibri" panose="020F0502020204030204" pitchFamily="34" charset="0"/>
              </a:rPr>
              <a:t>re His.</a:t>
            </a:r>
            <a:endParaRPr lang="en-US" sz="3600" b="1">
              <a:effectLst/>
              <a:latin typeface="Calibri" panose="020F0502020204030204" pitchFamily="34" charset="0"/>
            </a:endParaRPr>
          </a:p>
        </p:txBody>
      </p:sp>
    </p:spTree>
    <p:extLst>
      <p:ext uri="{BB962C8B-B14F-4D97-AF65-F5344CB8AC3E}">
        <p14:creationId xmlns:p14="http://schemas.microsoft.com/office/powerpoint/2010/main" val="291877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B2FD8-661C-B347-A049-B21B7EBDD035}"/>
              </a:ext>
            </a:extLst>
          </p:cNvPr>
          <p:cNvSpPr>
            <a:spLocks noGrp="1"/>
          </p:cNvSpPr>
          <p:nvPr>
            <p:ph type="title"/>
          </p:nvPr>
        </p:nvSpPr>
        <p:spPr/>
        <p:txBody>
          <a:bodyPr/>
          <a:lstStyle/>
          <a:p>
            <a:r>
              <a:rPr lang="en-US"/>
              <a:t>Laodicea – Revelation 3:14-22</a:t>
            </a:r>
          </a:p>
        </p:txBody>
      </p:sp>
      <p:sp>
        <p:nvSpPr>
          <p:cNvPr id="5" name="Content Placeholder 4">
            <a:extLst>
              <a:ext uri="{FF2B5EF4-FFF2-40B4-BE49-F238E27FC236}">
                <a16:creationId xmlns:a16="http://schemas.microsoft.com/office/drawing/2014/main" id="{26A35FF2-A4DB-624C-9206-E59D2A52BCA7}"/>
              </a:ext>
            </a:extLst>
          </p:cNvPr>
          <p:cNvSpPr>
            <a:spLocks noGrp="1"/>
          </p:cNvSpPr>
          <p:nvPr>
            <p:ph idx="1"/>
          </p:nvPr>
        </p:nvSpPr>
        <p:spPr>
          <a:xfrm>
            <a:off x="680321" y="2966065"/>
            <a:ext cx="10316344" cy="3613354"/>
          </a:xfrm>
        </p:spPr>
        <p:txBody>
          <a:bodyPr>
            <a:normAutofit/>
          </a:bodyPr>
          <a:lstStyle/>
          <a:p>
            <a:r>
              <a:rPr lang="en-US" sz="3600" b="1"/>
              <a:t>Don’t depend on your own wealth or treasure things of earth</a:t>
            </a:r>
          </a:p>
          <a:p>
            <a:r>
              <a:rPr lang="en-US" sz="3600" b="1"/>
              <a:t>Be on fire for the Lord and useful to Him</a:t>
            </a:r>
          </a:p>
          <a:p>
            <a:r>
              <a:rPr lang="en-US" sz="3600" b="1"/>
              <a:t>Fellowship with Jesus by responding to His call (He is constantly knocking on the door)</a:t>
            </a:r>
          </a:p>
        </p:txBody>
      </p:sp>
      <p:sp>
        <p:nvSpPr>
          <p:cNvPr id="3" name="TextBox 2">
            <a:extLst>
              <a:ext uri="{FF2B5EF4-FFF2-40B4-BE49-F238E27FC236}">
                <a16:creationId xmlns:a16="http://schemas.microsoft.com/office/drawing/2014/main" id="{337FAB54-E010-0E4C-B085-54B7DA4EEE04}"/>
              </a:ext>
            </a:extLst>
          </p:cNvPr>
          <p:cNvSpPr txBox="1"/>
          <p:nvPr/>
        </p:nvSpPr>
        <p:spPr>
          <a:xfrm>
            <a:off x="822631" y="2145890"/>
            <a:ext cx="4126271" cy="707886"/>
          </a:xfrm>
          <a:prstGeom prst="rect">
            <a:avLst/>
          </a:prstGeom>
          <a:noFill/>
        </p:spPr>
        <p:txBody>
          <a:bodyPr wrap="square" rtlCol="0">
            <a:spAutoFit/>
          </a:bodyPr>
          <a:lstStyle/>
          <a:p>
            <a:pPr algn="l"/>
            <a:r>
              <a:rPr lang="en-US" sz="4000" b="1" u="sng">
                <a:solidFill>
                  <a:schemeClr val="bg1"/>
                </a:solidFill>
                <a:latin typeface="Arial" panose="020B0604020202020204" pitchFamily="34" charset="0"/>
                <a:cs typeface="Arial" panose="020B0604020202020204" pitchFamily="34" charset="0"/>
              </a:rPr>
              <a:t>Message</a:t>
            </a:r>
            <a:r>
              <a:rPr lang="en-US" sz="4000" b="1">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57624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B2FD8-661C-B347-A049-B21B7EBDD035}"/>
              </a:ext>
            </a:extLst>
          </p:cNvPr>
          <p:cNvSpPr>
            <a:spLocks noGrp="1"/>
          </p:cNvSpPr>
          <p:nvPr>
            <p:ph type="title"/>
          </p:nvPr>
        </p:nvSpPr>
        <p:spPr/>
        <p:txBody>
          <a:bodyPr/>
          <a:lstStyle/>
          <a:p>
            <a:r>
              <a:rPr lang="en-US" dirty="0"/>
              <a:t>Prayer for the Churches</a:t>
            </a:r>
          </a:p>
        </p:txBody>
      </p:sp>
      <p:sp>
        <p:nvSpPr>
          <p:cNvPr id="5" name="Content Placeholder 4">
            <a:extLst>
              <a:ext uri="{FF2B5EF4-FFF2-40B4-BE49-F238E27FC236}">
                <a16:creationId xmlns:a16="http://schemas.microsoft.com/office/drawing/2014/main" id="{1EC8E8EE-EFA9-2C4C-8418-A0F279F879B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166659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45891-A7D5-3647-A024-E59450E29F0A}"/>
              </a:ext>
            </a:extLst>
          </p:cNvPr>
          <p:cNvSpPr>
            <a:spLocks noGrp="1"/>
          </p:cNvSpPr>
          <p:nvPr>
            <p:ph type="title"/>
          </p:nvPr>
        </p:nvSpPr>
        <p:spPr/>
        <p:txBody>
          <a:bodyPr/>
          <a:lstStyle/>
          <a:p>
            <a:r>
              <a:rPr lang="en-US"/>
              <a:t>Absence of Copyright</a:t>
            </a:r>
          </a:p>
        </p:txBody>
      </p:sp>
      <p:sp>
        <p:nvSpPr>
          <p:cNvPr id="3" name="Content Placeholder 2">
            <a:extLst>
              <a:ext uri="{FF2B5EF4-FFF2-40B4-BE49-F238E27FC236}">
                <a16:creationId xmlns:a16="http://schemas.microsoft.com/office/drawing/2014/main" id="{DE7999FA-DB27-7E4D-9EF6-7AD47C70D60C}"/>
              </a:ext>
            </a:extLst>
          </p:cNvPr>
          <p:cNvSpPr>
            <a:spLocks noGrp="1"/>
          </p:cNvSpPr>
          <p:nvPr>
            <p:ph idx="1"/>
          </p:nvPr>
        </p:nvSpPr>
        <p:spPr>
          <a:xfrm>
            <a:off x="680321" y="2134973"/>
            <a:ext cx="9613861" cy="3801216"/>
          </a:xfrm>
        </p:spPr>
        <p:txBody>
          <a:bodyPr>
            <a:normAutofit fontScale="92500"/>
          </a:bodyPr>
          <a:lstStyle/>
          <a:p>
            <a:pPr marL="0" indent="0">
              <a:buNone/>
            </a:pPr>
            <a:r>
              <a:rPr lang="en-US" sz="3600"/>
              <a:t>This slideshow contains photos, diagrams, and information, some of which were attained through internet searches of public websites. The author of this presentation does not own the copyright on this information, so this slideshow is for personal use only—not for sale or profit. Please utilize it to seek the Lord and grow in your knowledge of His Word and ways.</a:t>
            </a:r>
          </a:p>
        </p:txBody>
      </p:sp>
    </p:spTree>
    <p:extLst>
      <p:ext uri="{BB962C8B-B14F-4D97-AF65-F5344CB8AC3E}">
        <p14:creationId xmlns:p14="http://schemas.microsoft.com/office/powerpoint/2010/main" val="159785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B2FD8-661C-B347-A049-B21B7EBDD035}"/>
              </a:ext>
            </a:extLst>
          </p:cNvPr>
          <p:cNvSpPr>
            <a:spLocks noGrp="1"/>
          </p:cNvSpPr>
          <p:nvPr>
            <p:ph type="title"/>
          </p:nvPr>
        </p:nvSpPr>
        <p:spPr/>
        <p:txBody>
          <a:bodyPr/>
          <a:lstStyle/>
          <a:p>
            <a:r>
              <a:rPr lang="en-US" dirty="0"/>
              <a:t>Revelation 4 – A Glimpse into Heaven</a:t>
            </a:r>
          </a:p>
        </p:txBody>
      </p:sp>
      <p:sp>
        <p:nvSpPr>
          <p:cNvPr id="5" name="Content Placeholder 4">
            <a:extLst>
              <a:ext uri="{FF2B5EF4-FFF2-40B4-BE49-F238E27FC236}">
                <a16:creationId xmlns:a16="http://schemas.microsoft.com/office/drawing/2014/main" id="{1EC8E8EE-EFA9-2C4C-8418-A0F279F879B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7799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p:txBody>
          <a:bodyPr/>
          <a:lstStyle/>
          <a:p>
            <a:r>
              <a:rPr lang="en-US" dirty="0"/>
              <a:t>Revelation 4:1-4</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2048932"/>
            <a:ext cx="11396132" cy="4555067"/>
          </a:xfrm>
        </p:spPr>
        <p:txBody>
          <a:bodyPr>
            <a:normAutofit fontScale="92500" lnSpcReduction="10000"/>
          </a:bodyPr>
          <a:lstStyle/>
          <a:p>
            <a:pPr marL="0" indent="0">
              <a:buNone/>
            </a:pPr>
            <a:r>
              <a:rPr lang="en-US" sz="3200" i="1" dirty="0"/>
              <a:t>1 After these things I looked, and behold, a door standing open in heaven, and the first voice which I had heard, like the sound of a trumpet speaking with me, said, “Come up here, and I will show you what must take place after these things.” 2 Immediately I was in the Spirit; and behold, a throne was standing in heaven, and One sitting on the throne. 3 And He who was sitting was like a jasper stone and a </a:t>
            </a:r>
            <a:r>
              <a:rPr lang="en-US" sz="3200" i="1" dirty="0" err="1"/>
              <a:t>sardius</a:t>
            </a:r>
            <a:r>
              <a:rPr lang="en-US" sz="3200" i="1" dirty="0"/>
              <a:t> in appearance; and there was a rainbow around the throne, like an emerald in appearance. 4 Around the throne were twenty-four thrones; and upon the thrones I saw twenty-four elders sitting, clothed in white garments, and golden crowns on their heads.</a:t>
            </a:r>
          </a:p>
        </p:txBody>
      </p:sp>
    </p:spTree>
    <p:extLst>
      <p:ext uri="{BB962C8B-B14F-4D97-AF65-F5344CB8AC3E}">
        <p14:creationId xmlns:p14="http://schemas.microsoft.com/office/powerpoint/2010/main" val="2495165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p:txBody>
          <a:bodyPr/>
          <a:lstStyle/>
          <a:p>
            <a:r>
              <a:rPr lang="en-US" dirty="0"/>
              <a:t>Revelation 4:5-7</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2048932"/>
            <a:ext cx="11396132" cy="4555067"/>
          </a:xfrm>
        </p:spPr>
        <p:txBody>
          <a:bodyPr>
            <a:normAutofit/>
          </a:bodyPr>
          <a:lstStyle/>
          <a:p>
            <a:pPr marL="0" indent="0">
              <a:buNone/>
            </a:pPr>
            <a:r>
              <a:rPr lang="en-US" sz="3200" i="1" dirty="0"/>
              <a:t>5 Out from the throne come flashes of lightning and sounds and peals of thunder. And there were seven lamps of fire burning before the throne, which are the seven Spirits of God; 6 and before the throne there was something like a sea of glass, like crystal; and in the center and around the throne, four living creatures full of eyes in front and behind. 7 The first creature was like a lion, and the second creature like a calf, and the third creature had a face like that of a man, and the fourth creature was like a flying eagle.</a:t>
            </a:r>
          </a:p>
        </p:txBody>
      </p:sp>
    </p:spTree>
    <p:extLst>
      <p:ext uri="{BB962C8B-B14F-4D97-AF65-F5344CB8AC3E}">
        <p14:creationId xmlns:p14="http://schemas.microsoft.com/office/powerpoint/2010/main" val="3054777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p:txBody>
          <a:bodyPr/>
          <a:lstStyle/>
          <a:p>
            <a:r>
              <a:rPr lang="en-US" dirty="0"/>
              <a:t>Revelation 4:8</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2048932"/>
            <a:ext cx="11396132" cy="4555067"/>
          </a:xfrm>
        </p:spPr>
        <p:txBody>
          <a:bodyPr>
            <a:normAutofit/>
          </a:bodyPr>
          <a:lstStyle/>
          <a:p>
            <a:pPr marL="0" indent="0">
              <a:buNone/>
            </a:pPr>
            <a:r>
              <a:rPr lang="en-US" sz="3200" i="1" dirty="0"/>
              <a:t> 8 And the four living creatures, each one of them having six wings, are full of eyes around and within; and day and night they do not cease to say,</a:t>
            </a:r>
          </a:p>
          <a:p>
            <a:pPr marL="0" indent="0">
              <a:buNone/>
            </a:pPr>
            <a:endParaRPr lang="en-US" sz="3200" i="1" dirty="0"/>
          </a:p>
          <a:p>
            <a:pPr marL="0" indent="0">
              <a:buNone/>
            </a:pPr>
            <a:r>
              <a:rPr lang="en-US" sz="3200" i="1" dirty="0"/>
              <a:t>“Holy, holy, holy is the Lord God, the Almighty, who was and who is and who is to come.”</a:t>
            </a:r>
          </a:p>
        </p:txBody>
      </p:sp>
    </p:spTree>
    <p:extLst>
      <p:ext uri="{BB962C8B-B14F-4D97-AF65-F5344CB8AC3E}">
        <p14:creationId xmlns:p14="http://schemas.microsoft.com/office/powerpoint/2010/main" val="1256825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p:txBody>
          <a:bodyPr/>
          <a:lstStyle/>
          <a:p>
            <a:r>
              <a:rPr lang="en-US" dirty="0"/>
              <a:t>Revelation 4:9-11</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2048932"/>
            <a:ext cx="11396132" cy="4555067"/>
          </a:xfrm>
        </p:spPr>
        <p:txBody>
          <a:bodyPr>
            <a:normAutofit lnSpcReduction="10000"/>
          </a:bodyPr>
          <a:lstStyle/>
          <a:p>
            <a:pPr marL="0" indent="0">
              <a:buNone/>
            </a:pPr>
            <a:r>
              <a:rPr lang="en-US" sz="3200" i="1" dirty="0"/>
              <a:t> 9 And when the living creatures give glory and honor and thanks to Him who sits on the throne, to Him who lives forever and ever, 10 the twenty-four elders will fall down before Him who sits on the throne, and will worship Him who lives forever and ever, and will cast their crowns before the throne, saying,</a:t>
            </a:r>
          </a:p>
          <a:p>
            <a:pPr marL="0" indent="0">
              <a:buNone/>
            </a:pPr>
            <a:endParaRPr lang="en-US" sz="3200" i="1" dirty="0"/>
          </a:p>
          <a:p>
            <a:pPr marL="0" indent="0">
              <a:buNone/>
            </a:pPr>
            <a:r>
              <a:rPr lang="en-US" sz="3200" i="1" dirty="0"/>
              <a:t>11 “Worthy are You, our Lord and our God, to receive glory and honor and power; for You created all things, and because of Your will they existed, and were created.”</a:t>
            </a:r>
          </a:p>
        </p:txBody>
      </p:sp>
    </p:spTree>
    <p:extLst>
      <p:ext uri="{BB962C8B-B14F-4D97-AF65-F5344CB8AC3E}">
        <p14:creationId xmlns:p14="http://schemas.microsoft.com/office/powerpoint/2010/main" val="114317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B2FD8-661C-B347-A049-B21B7EBDD035}"/>
              </a:ext>
            </a:extLst>
          </p:cNvPr>
          <p:cNvSpPr>
            <a:spLocks noGrp="1"/>
          </p:cNvSpPr>
          <p:nvPr>
            <p:ph type="title"/>
          </p:nvPr>
        </p:nvSpPr>
        <p:spPr/>
        <p:txBody>
          <a:bodyPr/>
          <a:lstStyle/>
          <a:p>
            <a:r>
              <a:rPr lang="en-US" dirty="0"/>
              <a:t>Revelation 4 – A Glimpse into Heaven</a:t>
            </a:r>
          </a:p>
        </p:txBody>
      </p:sp>
      <p:sp>
        <p:nvSpPr>
          <p:cNvPr id="5" name="Content Placeholder 4">
            <a:extLst>
              <a:ext uri="{FF2B5EF4-FFF2-40B4-BE49-F238E27FC236}">
                <a16:creationId xmlns:a16="http://schemas.microsoft.com/office/drawing/2014/main" id="{1EC8E8EE-EFA9-2C4C-8418-A0F279F879B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07272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B2FD8-661C-B347-A049-B21B7EBDD035}"/>
              </a:ext>
            </a:extLst>
          </p:cNvPr>
          <p:cNvSpPr>
            <a:spLocks noGrp="1"/>
          </p:cNvSpPr>
          <p:nvPr>
            <p:ph type="title"/>
          </p:nvPr>
        </p:nvSpPr>
        <p:spPr/>
        <p:txBody>
          <a:bodyPr/>
          <a:lstStyle/>
          <a:p>
            <a:r>
              <a:rPr lang="en-US" dirty="0"/>
              <a:t>Revelation 4 – A Glimpse into Heaven</a:t>
            </a:r>
          </a:p>
        </p:txBody>
      </p:sp>
      <p:sp>
        <p:nvSpPr>
          <p:cNvPr id="5" name="Content Placeholder 4">
            <a:extLst>
              <a:ext uri="{FF2B5EF4-FFF2-40B4-BE49-F238E27FC236}">
                <a16:creationId xmlns:a16="http://schemas.microsoft.com/office/drawing/2014/main" id="{1EC8E8EE-EFA9-2C4C-8418-A0F279F879B5}"/>
              </a:ext>
            </a:extLst>
          </p:cNvPr>
          <p:cNvSpPr>
            <a:spLocks noGrp="1"/>
          </p:cNvSpPr>
          <p:nvPr>
            <p:ph idx="1"/>
          </p:nvPr>
        </p:nvSpPr>
        <p:spPr>
          <a:xfrm>
            <a:off x="680320" y="2336873"/>
            <a:ext cx="11023999" cy="3599316"/>
          </a:xfrm>
        </p:spPr>
        <p:txBody>
          <a:bodyPr>
            <a:noAutofit/>
          </a:bodyPr>
          <a:lstStyle/>
          <a:p>
            <a:pPr marL="0" indent="0">
              <a:buNone/>
            </a:pPr>
            <a:r>
              <a:rPr lang="en-US" sz="4400" dirty="0">
                <a:latin typeface="Bell MT" panose="02020503060305020303" pitchFamily="18" charset="0"/>
                <a:cs typeface="Arial" panose="020B0604020202020204" pitchFamily="34" charset="0"/>
              </a:rPr>
              <a:t>“The great throne room vision of chapter 4 serves to remind believers living in the shadow of impending persecution that an </a:t>
            </a:r>
            <a:r>
              <a:rPr lang="en-US" sz="4400" b="1" dirty="0">
                <a:latin typeface="Bell MT" panose="02020503060305020303" pitchFamily="18" charset="0"/>
                <a:cs typeface="Arial" panose="020B0604020202020204" pitchFamily="34" charset="0"/>
              </a:rPr>
              <a:t>omnipotent</a:t>
            </a:r>
            <a:r>
              <a:rPr lang="en-US" sz="4400" dirty="0">
                <a:latin typeface="Bell MT" panose="02020503060305020303" pitchFamily="18" charset="0"/>
                <a:cs typeface="Arial" panose="020B0604020202020204" pitchFamily="34" charset="0"/>
              </a:rPr>
              <a:t> </a:t>
            </a:r>
            <a:r>
              <a:rPr lang="en-US" sz="4400" b="1" dirty="0">
                <a:latin typeface="Bell MT" panose="02020503060305020303" pitchFamily="18" charset="0"/>
                <a:cs typeface="Arial" panose="020B0604020202020204" pitchFamily="34" charset="0"/>
              </a:rPr>
              <a:t>and omniscient </a:t>
            </a:r>
            <a:r>
              <a:rPr lang="en-US" sz="4400" b="1" u="sng" dirty="0">
                <a:latin typeface="Bell MT" panose="02020503060305020303" pitchFamily="18" charset="0"/>
                <a:cs typeface="Arial" panose="020B0604020202020204" pitchFamily="34" charset="0"/>
              </a:rPr>
              <a:t>God is still in control</a:t>
            </a:r>
            <a:r>
              <a:rPr lang="en-US" sz="4400" dirty="0">
                <a:latin typeface="Bell MT" panose="02020503060305020303" pitchFamily="18" charset="0"/>
                <a:cs typeface="Arial" panose="020B0604020202020204" pitchFamily="34" charset="0"/>
              </a:rPr>
              <a:t>.”</a:t>
            </a:r>
          </a:p>
          <a:p>
            <a:pPr marL="0" indent="0">
              <a:buNone/>
            </a:pPr>
            <a:endParaRPr lang="en-US" sz="1200" dirty="0">
              <a:latin typeface="Bell MT" panose="02020503060305020303" pitchFamily="18" charset="0"/>
            </a:endParaRPr>
          </a:p>
          <a:p>
            <a:pPr marL="0" indent="0" algn="r">
              <a:buNone/>
            </a:pPr>
            <a:r>
              <a:rPr lang="en-US" sz="4400" dirty="0">
                <a:latin typeface="Bell MT" panose="02020503060305020303" pitchFamily="18" charset="0"/>
              </a:rPr>
              <a:t>Newport, </a:t>
            </a:r>
            <a:r>
              <a:rPr lang="en-US" sz="4400" i="1" dirty="0">
                <a:latin typeface="Bell MT" panose="02020503060305020303" pitchFamily="18" charset="0"/>
              </a:rPr>
              <a:t>The Lion and the Lamb</a:t>
            </a:r>
            <a:r>
              <a:rPr lang="en-US" sz="4400" dirty="0">
                <a:latin typeface="Bell MT" panose="02020503060305020303" pitchFamily="18" charset="0"/>
              </a:rPr>
              <a:t>, p. 168</a:t>
            </a:r>
          </a:p>
          <a:p>
            <a:pPr marL="0" indent="0">
              <a:buNone/>
            </a:pPr>
            <a:endParaRPr lang="en-US" sz="4400" dirty="0">
              <a:latin typeface="Bell MT" panose="02020503060305020303" pitchFamily="18" charset="0"/>
            </a:endParaRPr>
          </a:p>
        </p:txBody>
      </p:sp>
    </p:spTree>
    <p:extLst>
      <p:ext uri="{BB962C8B-B14F-4D97-AF65-F5344CB8AC3E}">
        <p14:creationId xmlns:p14="http://schemas.microsoft.com/office/powerpoint/2010/main" val="389507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p:txBody>
          <a:bodyPr/>
          <a:lstStyle/>
          <a:p>
            <a:r>
              <a:rPr lang="en-US" dirty="0"/>
              <a:t>Revelation 4:1</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2048932"/>
            <a:ext cx="11396132" cy="4555067"/>
          </a:xfrm>
        </p:spPr>
        <p:txBody>
          <a:bodyPr>
            <a:normAutofit/>
          </a:bodyPr>
          <a:lstStyle/>
          <a:p>
            <a:r>
              <a:rPr lang="en-US" sz="3200" i="1" dirty="0"/>
              <a:t>1 </a:t>
            </a:r>
            <a:r>
              <a:rPr lang="en-US" sz="3200" b="1" i="1" dirty="0"/>
              <a:t>After these things </a:t>
            </a:r>
            <a:r>
              <a:rPr lang="en-US" sz="3200" i="1" dirty="0"/>
              <a:t>I looked </a:t>
            </a:r>
            <a:r>
              <a:rPr lang="en-US" sz="3200" i="1" dirty="0">
                <a:solidFill>
                  <a:schemeClr val="bg1"/>
                </a:solidFill>
              </a:rPr>
              <a:t>= </a:t>
            </a:r>
            <a:r>
              <a:rPr lang="en-US" sz="3200" dirty="0">
                <a:solidFill>
                  <a:schemeClr val="bg1"/>
                </a:solidFill>
              </a:rPr>
              <a:t>introduces new vision</a:t>
            </a:r>
            <a:r>
              <a:rPr lang="en-US" sz="3200" i="1" dirty="0"/>
              <a:t> </a:t>
            </a:r>
          </a:p>
          <a:p>
            <a:r>
              <a:rPr lang="en-US" sz="3200" i="1" dirty="0"/>
              <a:t>and behold, a </a:t>
            </a:r>
            <a:r>
              <a:rPr lang="en-US" sz="3200" b="1" i="1" u="sng" dirty="0"/>
              <a:t>door</a:t>
            </a:r>
            <a:r>
              <a:rPr lang="en-US" sz="3200" i="1" dirty="0"/>
              <a:t> standing open in </a:t>
            </a:r>
            <a:r>
              <a:rPr lang="en-US" sz="3200" b="1" i="1" u="sng" dirty="0"/>
              <a:t>heaven</a:t>
            </a:r>
            <a:r>
              <a:rPr lang="en-US" sz="3200" i="1" dirty="0"/>
              <a:t>, </a:t>
            </a:r>
          </a:p>
          <a:p>
            <a:r>
              <a:rPr lang="en-US" sz="3200" i="1" dirty="0"/>
              <a:t>and the first voice which I had heard, like the sound of a trumpet speaking with me, said, “</a:t>
            </a:r>
            <a:r>
              <a:rPr lang="en-US" sz="3200" b="1" i="1" u="sng" dirty="0"/>
              <a:t>Come up here</a:t>
            </a:r>
            <a:r>
              <a:rPr lang="en-US" sz="3200" i="1" dirty="0"/>
              <a:t>, and I will show you what </a:t>
            </a:r>
            <a:r>
              <a:rPr lang="en-US" sz="3200" b="1" i="1" u="sng" dirty="0"/>
              <a:t>must</a:t>
            </a:r>
            <a:r>
              <a:rPr lang="en-US" sz="3200" i="1" dirty="0"/>
              <a:t> take place after these things.” </a:t>
            </a:r>
          </a:p>
          <a:p>
            <a:pPr lvl="1"/>
            <a:r>
              <a:rPr lang="en-US" sz="3200" dirty="0">
                <a:solidFill>
                  <a:schemeClr val="bg1"/>
                </a:solidFill>
              </a:rPr>
              <a:t>Not pre-tribulation rapture of the church (singular verb)</a:t>
            </a:r>
          </a:p>
          <a:p>
            <a:pPr lvl="1"/>
            <a:r>
              <a:rPr lang="en-US" sz="3200" i="1" dirty="0">
                <a:solidFill>
                  <a:schemeClr val="bg1"/>
                </a:solidFill>
              </a:rPr>
              <a:t>“Must”</a:t>
            </a:r>
            <a:r>
              <a:rPr lang="en-US" sz="3200" dirty="0">
                <a:solidFill>
                  <a:schemeClr val="bg1"/>
                </a:solidFill>
              </a:rPr>
              <a:t> = moral necessity; “behooves; necessary; inevitable”</a:t>
            </a:r>
            <a:endParaRPr lang="en-US" sz="3200" i="1" dirty="0">
              <a:solidFill>
                <a:schemeClr val="bg1"/>
              </a:solidFill>
            </a:endParaRPr>
          </a:p>
        </p:txBody>
      </p:sp>
    </p:spTree>
    <p:extLst>
      <p:ext uri="{BB962C8B-B14F-4D97-AF65-F5344CB8AC3E}">
        <p14:creationId xmlns:p14="http://schemas.microsoft.com/office/powerpoint/2010/main" val="2998696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70000">
              <a:schemeClr val="bg2">
                <a:tint val="96000"/>
                <a:shade val="100000"/>
                <a:hueMod val="270000"/>
                <a:satMod val="200000"/>
                <a:lumMod val="128000"/>
              </a:schemeClr>
            </a:gs>
            <a:gs pos="10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p:txBody>
          <a:bodyPr/>
          <a:lstStyle/>
          <a:p>
            <a:r>
              <a:rPr lang="en-US" dirty="0"/>
              <a:t>Revelation 4:2-3</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2048932"/>
            <a:ext cx="11396132" cy="4555067"/>
          </a:xfrm>
        </p:spPr>
        <p:txBody>
          <a:bodyPr>
            <a:normAutofit lnSpcReduction="10000"/>
          </a:bodyPr>
          <a:lstStyle/>
          <a:p>
            <a:r>
              <a:rPr lang="en-US" sz="3200" i="1" dirty="0"/>
              <a:t>2 Immediately I was </a:t>
            </a:r>
            <a:r>
              <a:rPr lang="en-US" sz="3200" b="1" i="1" u="sng" dirty="0"/>
              <a:t>in the Spirit</a:t>
            </a:r>
            <a:r>
              <a:rPr lang="en-US" sz="3200" dirty="0">
                <a:solidFill>
                  <a:schemeClr val="bg1"/>
                </a:solidFill>
              </a:rPr>
              <a:t> = just like in chapter 1:10</a:t>
            </a:r>
            <a:r>
              <a:rPr lang="en-US" sz="3200" i="1" dirty="0"/>
              <a:t> </a:t>
            </a:r>
          </a:p>
          <a:p>
            <a:r>
              <a:rPr lang="en-US" sz="3200" i="1" dirty="0"/>
              <a:t>and behold, a </a:t>
            </a:r>
            <a:r>
              <a:rPr lang="en-US" sz="3200" b="1" i="1" u="sng" dirty="0"/>
              <a:t>throne</a:t>
            </a:r>
            <a:r>
              <a:rPr lang="en-US" sz="3200" i="1" dirty="0"/>
              <a:t> was standing in heaven</a:t>
            </a:r>
            <a:r>
              <a:rPr lang="en-US" sz="3200" i="1" dirty="0">
                <a:solidFill>
                  <a:schemeClr val="bg1"/>
                </a:solidFill>
              </a:rPr>
              <a:t> </a:t>
            </a:r>
          </a:p>
          <a:p>
            <a:pPr lvl="1"/>
            <a:r>
              <a:rPr lang="en-US" sz="2800" dirty="0">
                <a:solidFill>
                  <a:schemeClr val="bg1"/>
                </a:solidFill>
              </a:rPr>
              <a:t>John uses the word “throne” 47 times out of 62 in the NT.</a:t>
            </a:r>
          </a:p>
          <a:p>
            <a:pPr lvl="1"/>
            <a:r>
              <a:rPr lang="en-US" sz="2800" dirty="0">
                <a:solidFill>
                  <a:schemeClr val="bg1"/>
                </a:solidFill>
              </a:rPr>
              <a:t>Matthew is next highest with just 5 uses.</a:t>
            </a:r>
          </a:p>
          <a:p>
            <a:pPr lvl="1"/>
            <a:r>
              <a:rPr lang="en-US" sz="2800" dirty="0">
                <a:solidFill>
                  <a:schemeClr val="bg1"/>
                </a:solidFill>
              </a:rPr>
              <a:t>“John will not let them forget that there is a throne above every throne.” (Morris, </a:t>
            </a:r>
            <a:r>
              <a:rPr lang="en-US" sz="2800" i="1" dirty="0">
                <a:solidFill>
                  <a:schemeClr val="bg1"/>
                </a:solidFill>
              </a:rPr>
              <a:t>Tyndale</a:t>
            </a:r>
            <a:r>
              <a:rPr lang="en-US" sz="2800" dirty="0">
                <a:solidFill>
                  <a:schemeClr val="bg1"/>
                </a:solidFill>
              </a:rPr>
              <a:t>)</a:t>
            </a:r>
          </a:p>
          <a:p>
            <a:r>
              <a:rPr lang="en-US" sz="3200" i="1" dirty="0"/>
              <a:t>and </a:t>
            </a:r>
            <a:r>
              <a:rPr lang="en-US" sz="3200" b="1" i="1" u="sng" dirty="0"/>
              <a:t>One</a:t>
            </a:r>
            <a:r>
              <a:rPr lang="en-US" sz="3200" i="1" dirty="0"/>
              <a:t> sitting on the throne. 3 And He who was sitting was like a </a:t>
            </a:r>
            <a:r>
              <a:rPr lang="en-US" sz="3200" b="1" i="1" u="sng" dirty="0">
                <a:solidFill>
                  <a:srgbClr val="00B050"/>
                </a:solidFill>
              </a:rPr>
              <a:t>jasper</a:t>
            </a:r>
            <a:r>
              <a:rPr lang="en-US" sz="3200" i="1" dirty="0"/>
              <a:t> stone and a </a:t>
            </a:r>
            <a:r>
              <a:rPr lang="en-US" sz="3200" b="1" i="1" u="sng" dirty="0" err="1">
                <a:solidFill>
                  <a:srgbClr val="FF0000"/>
                </a:solidFill>
              </a:rPr>
              <a:t>sardius</a:t>
            </a:r>
            <a:r>
              <a:rPr lang="en-US" sz="3200" i="1" dirty="0"/>
              <a:t> in appearance; and there was a rainbow around the throne, like an emerald in appearance </a:t>
            </a:r>
            <a:r>
              <a:rPr lang="en-US" sz="3200" i="1" dirty="0">
                <a:solidFill>
                  <a:schemeClr val="bg1"/>
                </a:solidFill>
              </a:rPr>
              <a:t>= </a:t>
            </a:r>
            <a:r>
              <a:rPr lang="en-US" sz="3200" b="1" i="1" dirty="0">
                <a:solidFill>
                  <a:schemeClr val="bg1"/>
                </a:solidFill>
              </a:rPr>
              <a:t>ONE</a:t>
            </a:r>
            <a:r>
              <a:rPr lang="en-US" sz="3200" dirty="0">
                <a:solidFill>
                  <a:schemeClr val="bg1"/>
                </a:solidFill>
              </a:rPr>
              <a:t> on the throne = it’s NOT you or me!!!</a:t>
            </a:r>
            <a:endParaRPr lang="en-US" sz="3200" i="1" dirty="0"/>
          </a:p>
        </p:txBody>
      </p:sp>
    </p:spTree>
    <p:extLst>
      <p:ext uri="{BB962C8B-B14F-4D97-AF65-F5344CB8AC3E}">
        <p14:creationId xmlns:p14="http://schemas.microsoft.com/office/powerpoint/2010/main" val="79443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p:txBody>
          <a:bodyPr/>
          <a:lstStyle/>
          <a:p>
            <a:r>
              <a:rPr lang="en-US" dirty="0"/>
              <a:t>Revelation 4:4</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2048932"/>
            <a:ext cx="11396132" cy="4555067"/>
          </a:xfrm>
        </p:spPr>
        <p:txBody>
          <a:bodyPr>
            <a:normAutofit/>
          </a:bodyPr>
          <a:lstStyle/>
          <a:p>
            <a:r>
              <a:rPr lang="en-US" sz="3200" i="1" dirty="0"/>
              <a:t>4 Around the throne were twenty-four thrones; and upon the thrones I saw twenty-four elders sitting, clothed in white garments, and golden crowns on their heads.</a:t>
            </a:r>
          </a:p>
          <a:p>
            <a:pPr lvl="1"/>
            <a:r>
              <a:rPr lang="en-US" sz="3200" b="1" i="1" dirty="0">
                <a:solidFill>
                  <a:schemeClr val="bg1"/>
                </a:solidFill>
              </a:rPr>
              <a:t>24 thrones = representative of fullness of God’s people? [cf. Rev 5:9-10 the song of the redeemed]</a:t>
            </a:r>
          </a:p>
          <a:p>
            <a:pPr lvl="1"/>
            <a:r>
              <a:rPr lang="en-US" sz="3200" b="1" i="1" dirty="0">
                <a:solidFill>
                  <a:schemeClr val="bg1"/>
                </a:solidFill>
              </a:rPr>
              <a:t>12 patriarchs and 12 apostles</a:t>
            </a:r>
          </a:p>
          <a:p>
            <a:pPr lvl="1"/>
            <a:r>
              <a:rPr lang="en-US" sz="3200" b="1" i="1" dirty="0">
                <a:solidFill>
                  <a:schemeClr val="bg1"/>
                </a:solidFill>
              </a:rPr>
              <a:t>Revelation 21:12-14 = 12 tribes listed on the gates and 12 apostles on the foundation</a:t>
            </a:r>
          </a:p>
          <a:p>
            <a:pPr lvl="1"/>
            <a:r>
              <a:rPr lang="en-US" sz="3200" b="1" i="1" dirty="0"/>
              <a:t>White garments = </a:t>
            </a:r>
            <a:r>
              <a:rPr lang="en-US" sz="3200" b="1" dirty="0">
                <a:solidFill>
                  <a:srgbClr val="FFC000"/>
                </a:solidFill>
              </a:rPr>
              <a:t>purity and victory</a:t>
            </a:r>
            <a:endParaRPr lang="en-US" sz="3200" b="1" i="1" dirty="0"/>
          </a:p>
        </p:txBody>
      </p:sp>
    </p:spTree>
    <p:extLst>
      <p:ext uri="{BB962C8B-B14F-4D97-AF65-F5344CB8AC3E}">
        <p14:creationId xmlns:p14="http://schemas.microsoft.com/office/powerpoint/2010/main" val="2376724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94552-CDC3-4C38-AF68-94C152FA7907}"/>
              </a:ext>
            </a:extLst>
          </p:cNvPr>
          <p:cNvSpPr>
            <a:spLocks noGrp="1"/>
          </p:cNvSpPr>
          <p:nvPr>
            <p:ph type="title"/>
          </p:nvPr>
        </p:nvSpPr>
        <p:spPr/>
        <p:txBody>
          <a:bodyPr/>
          <a:lstStyle/>
          <a:p>
            <a:r>
              <a:rPr lang="en-US" dirty="0"/>
              <a:t>END HERE JUNE 24, 2020</a:t>
            </a:r>
          </a:p>
        </p:txBody>
      </p:sp>
      <p:sp>
        <p:nvSpPr>
          <p:cNvPr id="3" name="Content Placeholder 2">
            <a:extLst>
              <a:ext uri="{FF2B5EF4-FFF2-40B4-BE49-F238E27FC236}">
                <a16:creationId xmlns:a16="http://schemas.microsoft.com/office/drawing/2014/main" id="{008AD03C-4697-4FB4-834B-83FAD89DD11C}"/>
              </a:ext>
            </a:extLst>
          </p:cNvPr>
          <p:cNvSpPr>
            <a:spLocks noGrp="1"/>
          </p:cNvSpPr>
          <p:nvPr>
            <p:ph idx="1"/>
          </p:nvPr>
        </p:nvSpPr>
        <p:spPr/>
        <p:txBody>
          <a:bodyPr>
            <a:normAutofit/>
          </a:bodyPr>
          <a:lstStyle/>
          <a:p>
            <a:r>
              <a:rPr lang="en-US" sz="4000" dirty="0"/>
              <a:t>WEEK 7</a:t>
            </a:r>
          </a:p>
          <a:p>
            <a:r>
              <a:rPr lang="en-US" sz="4000" dirty="0"/>
              <a:t>BEGIN HERE JULY 1, 2020</a:t>
            </a:r>
          </a:p>
        </p:txBody>
      </p:sp>
    </p:spTree>
    <p:extLst>
      <p:ext uri="{BB962C8B-B14F-4D97-AF65-F5344CB8AC3E}">
        <p14:creationId xmlns:p14="http://schemas.microsoft.com/office/powerpoint/2010/main" val="90880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840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2">
            <a:extLst>
              <a:ext uri="{28A0092B-C50C-407E-A947-70E740481C1C}">
                <a14:useLocalDpi xmlns:a14="http://schemas.microsoft.com/office/drawing/2010/main" val="0"/>
              </a:ext>
            </a:extLst>
          </a:blip>
          <a:srcRect t="79" b="24921"/>
          <a:stretch/>
        </p:blipFill>
        <p:spPr>
          <a:xfrm>
            <a:off x="20" y="10"/>
            <a:ext cx="12191980" cy="6857990"/>
          </a:xfrm>
          <a:prstGeom prst="rect">
            <a:avLst/>
          </a:prstGeom>
        </p:spPr>
      </p:pic>
    </p:spTree>
    <p:extLst>
      <p:ext uri="{BB962C8B-B14F-4D97-AF65-F5344CB8AC3E}">
        <p14:creationId xmlns:p14="http://schemas.microsoft.com/office/powerpoint/2010/main" val="2207789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4">
            <a:extLst>
              <a:ext uri="{28A0092B-C50C-407E-A947-70E740481C1C}">
                <a14:useLocalDpi xmlns:a14="http://schemas.microsoft.com/office/drawing/2010/main" val="0"/>
              </a:ext>
            </a:extLst>
          </a:blip>
          <a:srcRect t="79" b="24921"/>
          <a:stretch/>
        </p:blipFill>
        <p:spPr>
          <a:xfrm>
            <a:off x="20" y="10"/>
            <a:ext cx="12191980" cy="6857990"/>
          </a:xfrm>
          <a:prstGeom prst="rect">
            <a:avLst/>
          </a:prstGeom>
        </p:spPr>
      </p:pic>
      <p:pic>
        <p:nvPicPr>
          <p:cNvPr id="3" name="Great is Thy Faithfulness">
            <a:hlinkClick r:id="" action="ppaction://media"/>
            <a:extLst>
              <a:ext uri="{FF2B5EF4-FFF2-40B4-BE49-F238E27FC236}">
                <a16:creationId xmlns:a16="http://schemas.microsoft.com/office/drawing/2014/main" id="{9BFD7B41-11A0-42E2-8DE4-CFE766DA6F3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11840" y="6024154"/>
            <a:ext cx="609600" cy="609600"/>
          </a:xfrm>
          <a:prstGeom prst="rect">
            <a:avLst/>
          </a:prstGeom>
        </p:spPr>
      </p:pic>
    </p:spTree>
    <p:extLst>
      <p:ext uri="{BB962C8B-B14F-4D97-AF65-F5344CB8AC3E}">
        <p14:creationId xmlns:p14="http://schemas.microsoft.com/office/powerpoint/2010/main" val="107040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8DBADCE-DFD5-0F45-BDB3-3EFE8895998E}"/>
              </a:ext>
            </a:extLst>
          </p:cNvPr>
          <p:cNvSpPr txBox="1"/>
          <p:nvPr/>
        </p:nvSpPr>
        <p:spPr>
          <a:xfrm>
            <a:off x="419878" y="1006932"/>
            <a:ext cx="4634204" cy="1446550"/>
          </a:xfrm>
          <a:prstGeom prst="rect">
            <a:avLst/>
          </a:prstGeom>
          <a:noFill/>
        </p:spPr>
        <p:txBody>
          <a:bodyPr wrap="square" rtlCol="0">
            <a:spAutoFit/>
          </a:bodyPr>
          <a:lstStyle/>
          <a:p>
            <a:pPr algn="l"/>
            <a:r>
              <a:rPr lang="en-US" sz="4400" b="1"/>
              <a:t>“Hello” from my grandson Noah!</a:t>
            </a:r>
          </a:p>
        </p:txBody>
      </p:sp>
      <p:pic>
        <p:nvPicPr>
          <p:cNvPr id="4" name="Picture 3" descr="A hand holding a baby&#10;&#10;Description automatically generated">
            <a:extLst>
              <a:ext uri="{FF2B5EF4-FFF2-40B4-BE49-F238E27FC236}">
                <a16:creationId xmlns:a16="http://schemas.microsoft.com/office/drawing/2014/main" id="{CA3CE46D-38F0-4B2C-8BEA-C5E5D729BF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0"/>
            <a:ext cx="51435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45856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8DBADCE-DFD5-0F45-BDB3-3EFE8895998E}"/>
              </a:ext>
            </a:extLst>
          </p:cNvPr>
          <p:cNvSpPr txBox="1"/>
          <p:nvPr/>
        </p:nvSpPr>
        <p:spPr>
          <a:xfrm>
            <a:off x="419877" y="1006932"/>
            <a:ext cx="5143499"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Trebuchet MS" panose="020B0603020202020204"/>
                <a:ea typeface="+mn-ea"/>
                <a:cs typeface="+mn-cs"/>
              </a:rPr>
              <a:t>Here Noah is finding out that the coronavirus is spiking again...</a:t>
            </a:r>
            <a:endParaRPr kumimoji="0" lang="en-US" sz="4400" b="1"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4" name="Picture 3">
            <a:extLst>
              <a:ext uri="{FF2B5EF4-FFF2-40B4-BE49-F238E27FC236}">
                <a16:creationId xmlns:a16="http://schemas.microsoft.com/office/drawing/2014/main" id="{CA3CE46D-38F0-4B2C-8BEA-C5E5D729BF5D}"/>
              </a:ext>
            </a:extLst>
          </p:cNvPr>
          <p:cNvPicPr>
            <a:picLocks noChangeAspect="1"/>
          </p:cNvPicPr>
          <p:nvPr/>
        </p:nvPicPr>
        <p:blipFill rotWithShape="1">
          <a:blip r:embed="rId3">
            <a:extLst>
              <a:ext uri="{28A0092B-C50C-407E-A947-70E740481C1C}">
                <a14:useLocalDpi xmlns:a14="http://schemas.microsoft.com/office/drawing/2010/main" val="0"/>
              </a:ext>
            </a:extLst>
          </a:blip>
          <a:srcRect b="24572"/>
          <a:stretch/>
        </p:blipFill>
        <p:spPr>
          <a:xfrm>
            <a:off x="5563376" y="182880"/>
            <a:ext cx="6442364" cy="647917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80944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24EAC-0861-9742-86C8-A40F2F29134F}"/>
              </a:ext>
            </a:extLst>
          </p:cNvPr>
          <p:cNvSpPr>
            <a:spLocks noGrp="1"/>
          </p:cNvSpPr>
          <p:nvPr>
            <p:ph type="title"/>
          </p:nvPr>
        </p:nvSpPr>
        <p:spPr/>
        <p:txBody>
          <a:bodyPr/>
          <a:lstStyle/>
          <a:p>
            <a:r>
              <a:rPr lang="en-US"/>
              <a:t>Prayer and Announcements</a:t>
            </a:r>
          </a:p>
        </p:txBody>
      </p:sp>
      <p:sp>
        <p:nvSpPr>
          <p:cNvPr id="3" name="Content Placeholder 2">
            <a:extLst>
              <a:ext uri="{FF2B5EF4-FFF2-40B4-BE49-F238E27FC236}">
                <a16:creationId xmlns:a16="http://schemas.microsoft.com/office/drawing/2014/main" id="{64EB0205-B427-CA44-8369-014601CBBA0B}"/>
              </a:ext>
            </a:extLst>
          </p:cNvPr>
          <p:cNvSpPr>
            <a:spLocks noGrp="1"/>
          </p:cNvSpPr>
          <p:nvPr>
            <p:ph idx="1"/>
          </p:nvPr>
        </p:nvSpPr>
        <p:spPr>
          <a:xfrm>
            <a:off x="680321" y="1834166"/>
            <a:ext cx="11371720" cy="4879389"/>
          </a:xfrm>
        </p:spPr>
        <p:txBody>
          <a:bodyPr>
            <a:noAutofit/>
          </a:bodyPr>
          <a:lstStyle/>
          <a:p>
            <a:pPr marL="0" indent="0">
              <a:buNone/>
            </a:pPr>
            <a:r>
              <a:rPr lang="en-US" sz="4400" dirty="0"/>
              <a:t>Sunday:   </a:t>
            </a:r>
            <a:r>
              <a:rPr lang="en-US" sz="3200" dirty="0"/>
              <a:t>9:15 Fellowship</a:t>
            </a:r>
          </a:p>
          <a:p>
            <a:pPr marL="2286000" lvl="5" indent="0">
              <a:buNone/>
            </a:pPr>
            <a:r>
              <a:rPr lang="en-US" sz="3200" dirty="0"/>
              <a:t> 9:30 SS Master Class</a:t>
            </a:r>
          </a:p>
          <a:p>
            <a:pPr marL="2286000" lvl="5" indent="0">
              <a:buNone/>
            </a:pPr>
            <a:r>
              <a:rPr lang="en-US" sz="3200" dirty="0"/>
              <a:t>10:30 Worship</a:t>
            </a:r>
          </a:p>
          <a:p>
            <a:r>
              <a:rPr lang="en-US" sz="3600" dirty="0"/>
              <a:t>Revelation Study available on our church website</a:t>
            </a:r>
          </a:p>
          <a:p>
            <a:pPr marL="0" indent="0">
              <a:buNone/>
            </a:pPr>
            <a:r>
              <a:rPr lang="en-US" sz="3600" dirty="0"/>
              <a:t>		</a:t>
            </a:r>
            <a:r>
              <a:rPr lang="en-US" sz="3600" dirty="0">
                <a:hlinkClick r:id="rId2"/>
              </a:rPr>
              <a:t>www.faithprinceton.org</a:t>
            </a:r>
            <a:endParaRPr lang="en-US" sz="3600" dirty="0"/>
          </a:p>
          <a:p>
            <a:r>
              <a:rPr lang="en-US" sz="3600" dirty="0"/>
              <a:t>Email questions and comments to</a:t>
            </a:r>
          </a:p>
          <a:p>
            <a:pPr marL="0" indent="0">
              <a:buNone/>
            </a:pPr>
            <a:r>
              <a:rPr lang="en-US" sz="3600" dirty="0"/>
              <a:t>	    </a:t>
            </a:r>
            <a:r>
              <a:rPr lang="en-US" sz="3600" dirty="0">
                <a:hlinkClick r:id="rId3"/>
              </a:rPr>
              <a:t>pastor@faithprinceton.org</a:t>
            </a:r>
            <a:endParaRPr lang="en-US" sz="3600" dirty="0"/>
          </a:p>
          <a:p>
            <a:pPr marL="0" indent="0" algn="ctr">
              <a:buNone/>
            </a:pPr>
            <a:endParaRPr lang="en-US" sz="4400" dirty="0"/>
          </a:p>
          <a:p>
            <a:pPr marL="0" indent="0">
              <a:buNone/>
            </a:pPr>
            <a:endParaRPr lang="en-US" sz="4400" dirty="0"/>
          </a:p>
          <a:p>
            <a:pPr marL="0" indent="0">
              <a:buNone/>
            </a:pPr>
            <a:endParaRPr lang="en-US" sz="4400" dirty="0"/>
          </a:p>
        </p:txBody>
      </p:sp>
    </p:spTree>
    <p:extLst>
      <p:ext uri="{BB962C8B-B14F-4D97-AF65-F5344CB8AC3E}">
        <p14:creationId xmlns:p14="http://schemas.microsoft.com/office/powerpoint/2010/main" val="266875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2">
            <a:extLst>
              <a:ext uri="{28A0092B-C50C-407E-A947-70E740481C1C}">
                <a14:useLocalDpi xmlns:a14="http://schemas.microsoft.com/office/drawing/2010/main" val="0"/>
              </a:ext>
            </a:extLst>
          </a:blip>
          <a:srcRect t="79" b="24921"/>
          <a:stretch/>
        </p:blipFill>
        <p:spPr>
          <a:xfrm>
            <a:off x="20" y="10"/>
            <a:ext cx="12191980" cy="6857990"/>
          </a:xfrm>
          <a:prstGeom prst="rect">
            <a:avLst/>
          </a:prstGeom>
        </p:spPr>
      </p:pic>
    </p:spTree>
    <p:extLst>
      <p:ext uri="{BB962C8B-B14F-4D97-AF65-F5344CB8AC3E}">
        <p14:creationId xmlns:p14="http://schemas.microsoft.com/office/powerpoint/2010/main" val="302520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3AC94-93B1-E44B-A3C2-A3E918342FBA}"/>
              </a:ext>
            </a:extLst>
          </p:cNvPr>
          <p:cNvSpPr>
            <a:spLocks noGrp="1"/>
          </p:cNvSpPr>
          <p:nvPr>
            <p:ph type="title"/>
          </p:nvPr>
        </p:nvSpPr>
        <p:spPr>
          <a:xfrm>
            <a:off x="287030" y="728646"/>
            <a:ext cx="9930324" cy="1082127"/>
          </a:xfrm>
        </p:spPr>
        <p:txBody>
          <a:bodyPr/>
          <a:lstStyle/>
          <a:p>
            <a:r>
              <a:rPr lang="en-US"/>
              <a:t>Letters to the Seven Churches – Revelation 2-3</a:t>
            </a:r>
          </a:p>
        </p:txBody>
      </p:sp>
      <p:sp>
        <p:nvSpPr>
          <p:cNvPr id="3" name="TextBox 2">
            <a:extLst>
              <a:ext uri="{FF2B5EF4-FFF2-40B4-BE49-F238E27FC236}">
                <a16:creationId xmlns:a16="http://schemas.microsoft.com/office/drawing/2014/main" id="{CF734153-4B5D-47BB-AF4E-04186127330F}"/>
              </a:ext>
            </a:extLst>
          </p:cNvPr>
          <p:cNvSpPr txBox="1"/>
          <p:nvPr/>
        </p:nvSpPr>
        <p:spPr>
          <a:xfrm>
            <a:off x="1166647" y="2081048"/>
            <a:ext cx="3373821" cy="707886"/>
          </a:xfrm>
          <a:prstGeom prst="rect">
            <a:avLst/>
          </a:prstGeom>
          <a:noFill/>
        </p:spPr>
        <p:txBody>
          <a:bodyPr wrap="square" rtlCol="0">
            <a:spAutoFit/>
          </a:bodyPr>
          <a:lstStyle/>
          <a:p>
            <a:r>
              <a:rPr lang="en-US" sz="4000" dirty="0"/>
              <a:t>(Cont.)</a:t>
            </a:r>
          </a:p>
        </p:txBody>
      </p:sp>
    </p:spTree>
    <p:extLst>
      <p:ext uri="{BB962C8B-B14F-4D97-AF65-F5344CB8AC3E}">
        <p14:creationId xmlns:p14="http://schemas.microsoft.com/office/powerpoint/2010/main" val="1900764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M04033917[[fn=Berlin]]_novariants" id="{309C13C0-3BE0-4E8F-8916-1D5516B3B5DD}" vid="{18E1BE87-7240-45DF-8788-3CAEB7F17A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754</TotalTime>
  <Words>2607</Words>
  <Application>Microsoft Office PowerPoint</Application>
  <PresentationFormat>Widescreen</PresentationFormat>
  <Paragraphs>166</Paragraphs>
  <Slides>31</Slides>
  <Notes>18</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Bell MT</vt:lpstr>
      <vt:lpstr>bressay</vt:lpstr>
      <vt:lpstr>Calibri</vt:lpstr>
      <vt:lpstr>Roboto-Regular</vt:lpstr>
      <vt:lpstr>Trebuchet MS</vt:lpstr>
      <vt:lpstr>Berlin</vt:lpstr>
      <vt:lpstr>PowerPoint Presentation</vt:lpstr>
      <vt:lpstr>Absence of Copyright</vt:lpstr>
      <vt:lpstr>END HERE JUNE 24, 2020</vt:lpstr>
      <vt:lpstr>PowerPoint Presentation</vt:lpstr>
      <vt:lpstr>PowerPoint Presentation</vt:lpstr>
      <vt:lpstr>PowerPoint Presentation</vt:lpstr>
      <vt:lpstr>Prayer and Announcements</vt:lpstr>
      <vt:lpstr>PowerPoint Presentation</vt:lpstr>
      <vt:lpstr>Letters to the Seven Churches – Revelation 2-3</vt:lpstr>
      <vt:lpstr>PowerPoint Presentation</vt:lpstr>
      <vt:lpstr>PowerPoint Presentation</vt:lpstr>
      <vt:lpstr>Ephesus – Revelation 2:1-7</vt:lpstr>
      <vt:lpstr>Smyrna – Revelation 2:8-11</vt:lpstr>
      <vt:lpstr>Pergamum – Revelation 2:12-17</vt:lpstr>
      <vt:lpstr>Thyatira – Revelation 2:18-29</vt:lpstr>
      <vt:lpstr>Sardis – Revelation 3:1-6</vt:lpstr>
      <vt:lpstr>Philadelphia – Revelation 3:7-13</vt:lpstr>
      <vt:lpstr>Laodicea – Revelation 3:14-22</vt:lpstr>
      <vt:lpstr>Prayer for the Churches</vt:lpstr>
      <vt:lpstr>Revelation 4 – A Glimpse into Heaven</vt:lpstr>
      <vt:lpstr>Revelation 4:1-4</vt:lpstr>
      <vt:lpstr>Revelation 4:5-7</vt:lpstr>
      <vt:lpstr>Revelation 4:8</vt:lpstr>
      <vt:lpstr>Revelation 4:9-11</vt:lpstr>
      <vt:lpstr>Revelation 4 – A Glimpse into Heaven</vt:lpstr>
      <vt:lpstr>Revelation 4 – A Glimpse into Heaven</vt:lpstr>
      <vt:lpstr>Revelation 4:1</vt:lpstr>
      <vt:lpstr>Revelation 4:2-3</vt:lpstr>
      <vt:lpstr>Revelation 4:4</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Fike</dc:creator>
  <cp:lastModifiedBy>Stan Fike</cp:lastModifiedBy>
  <cp:revision>80</cp:revision>
  <cp:lastPrinted>2020-07-01T21:48:38Z</cp:lastPrinted>
  <dcterms:created xsi:type="dcterms:W3CDTF">2020-05-12T01:25:54Z</dcterms:created>
  <dcterms:modified xsi:type="dcterms:W3CDTF">2020-07-02T01:20:51Z</dcterms:modified>
</cp:coreProperties>
</file>